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9" r:id="rId3"/>
    <p:sldId id="262" r:id="rId4"/>
    <p:sldId id="271" r:id="rId5"/>
    <p:sldId id="268" r:id="rId6"/>
    <p:sldId id="269" r:id="rId7"/>
    <p:sldId id="257" r:id="rId8"/>
    <p:sldId id="279" r:id="rId9"/>
    <p:sldId id="267" r:id="rId10"/>
    <p:sldId id="263" r:id="rId11"/>
    <p:sldId id="272" r:id="rId12"/>
    <p:sldId id="258" r:id="rId13"/>
    <p:sldId id="264" r:id="rId14"/>
    <p:sldId id="260" r:id="rId15"/>
    <p:sldId id="266" r:id="rId16"/>
    <p:sldId id="273" r:id="rId17"/>
    <p:sldId id="275" r:id="rId18"/>
    <p:sldId id="276" r:id="rId19"/>
    <p:sldId id="274" r:id="rId20"/>
    <p:sldId id="265" r:id="rId21"/>
    <p:sldId id="277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7F8"/>
    <a:srgbClr val="88432C"/>
    <a:srgbClr val="919096"/>
    <a:srgbClr val="E71D6E"/>
    <a:srgbClr val="214B96"/>
    <a:srgbClr val="DCDCDC"/>
    <a:srgbClr val="86A7B8"/>
    <a:srgbClr val="3D8D99"/>
    <a:srgbClr val="CAC5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254" autoAdjust="0"/>
  </p:normalViewPr>
  <p:slideViewPr>
    <p:cSldViewPr snapToGrid="0">
      <p:cViewPr varScale="1">
        <p:scale>
          <a:sx n="105" d="100"/>
          <a:sy n="105" d="100"/>
        </p:scale>
        <p:origin x="7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gif>
</file>

<file path=ppt/media/image16.gif>
</file>

<file path=ppt/media/image2.png>
</file>

<file path=ppt/media/image3.jpeg>
</file>

<file path=ppt/media/image4.jpeg>
</file>

<file path=ppt/media/image5.png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881C35-839E-418F-A84B-22A6EECF3458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990B43-37B0-4BF9-A656-609AFE961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85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90B43-37B0-4BF9-A656-609AFE9610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94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mtClean="0"/>
              <a:t>Honesty about the material properties and limitation of electronics.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90B43-37B0-4BF9-A656-609AFE9610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37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mtClean="0"/>
              <a:t>Decisions taken on the spot rather than planned once and then mass-produced (but not advocating for sloppiness)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mtClean="0"/>
              <a:t>Computer programming and making software as crafting practice (see next part)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mtClean="0"/>
              <a:t>Timeless perfection does not exist.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90B43-37B0-4BF9-A656-609AFE9610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608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“I do not work so that I will be admired by the crowd, but am content with a few readers”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90B43-37B0-4BF9-A656-609AFE9610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178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: inhabitants of London used the tabulated data to make decisions on when to leave London, and when to return, to escape the plague.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90B43-37B0-4BF9-A656-609AFE9610B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307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90B43-37B0-4BF9-A656-609AFE9610B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197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90B43-37B0-4BF9-A656-609AFE9610B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941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401F6-66D0-4E9B-BF1B-901A9FD7318F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AC084-AF58-4DF1-AFAF-73F54515D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46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401F6-66D0-4E9B-BF1B-901A9FD7318F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AC084-AF58-4DF1-AFAF-73F54515D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67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401F6-66D0-4E9B-BF1B-901A9FD7318F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AC084-AF58-4DF1-AFAF-73F54515D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781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401F6-66D0-4E9B-BF1B-901A9FD7318F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AC084-AF58-4DF1-AFAF-73F54515D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810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FreightSansCndPro Semi" panose="02000603040000020004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1819"/>
          </a:xfrm>
        </p:spPr>
        <p:txBody>
          <a:bodyPr/>
          <a:lstStyle>
            <a:lvl1pPr>
              <a:lnSpc>
                <a:spcPct val="100000"/>
              </a:lnSpc>
              <a:spcAft>
                <a:spcPts val="1200"/>
              </a:spcAft>
              <a:defRPr/>
            </a:lvl1pPr>
            <a:lvl2pPr>
              <a:lnSpc>
                <a:spcPct val="100000"/>
              </a:lnSpc>
              <a:spcAft>
                <a:spcPts val="1200"/>
              </a:spcAft>
              <a:defRPr/>
            </a:lvl2pPr>
            <a:lvl3pPr>
              <a:lnSpc>
                <a:spcPct val="100000"/>
              </a:lnSpc>
              <a:spcAft>
                <a:spcPts val="1200"/>
              </a:spcAft>
              <a:defRPr/>
            </a:lvl3pPr>
            <a:lvl4pPr>
              <a:lnSpc>
                <a:spcPct val="100000"/>
              </a:lnSpc>
              <a:spcAft>
                <a:spcPts val="1200"/>
              </a:spcAft>
              <a:defRPr/>
            </a:lvl4pPr>
            <a:lvl5pPr>
              <a:lnSpc>
                <a:spcPct val="100000"/>
              </a:lnSpc>
              <a:spcAft>
                <a:spcPts val="1200"/>
              </a:spcAft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94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4964" y="365125"/>
            <a:ext cx="7048836" cy="1325563"/>
          </a:xfrm>
        </p:spPr>
        <p:txBody>
          <a:bodyPr/>
          <a:lstStyle>
            <a:lvl1pPr>
              <a:defRPr>
                <a:latin typeface="FreightSansCndPro Semi" panose="02000603040000020004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4963" y="1825624"/>
            <a:ext cx="7048837" cy="4607543"/>
          </a:xfrm>
        </p:spPr>
        <p:txBody>
          <a:bodyPr/>
          <a:lstStyle>
            <a:lvl1pPr>
              <a:lnSpc>
                <a:spcPct val="100000"/>
              </a:lnSpc>
              <a:spcAft>
                <a:spcPts val="1200"/>
              </a:spcAft>
              <a:defRPr/>
            </a:lvl1pPr>
            <a:lvl2pPr>
              <a:lnSpc>
                <a:spcPct val="100000"/>
              </a:lnSpc>
              <a:spcAft>
                <a:spcPts val="1200"/>
              </a:spcAft>
              <a:defRPr/>
            </a:lvl2pPr>
            <a:lvl3pPr>
              <a:lnSpc>
                <a:spcPct val="100000"/>
              </a:lnSpc>
              <a:spcAft>
                <a:spcPts val="1200"/>
              </a:spcAft>
              <a:defRPr/>
            </a:lvl3pPr>
            <a:lvl4pPr>
              <a:lnSpc>
                <a:spcPct val="100000"/>
              </a:lnSpc>
              <a:spcAft>
                <a:spcPts val="1200"/>
              </a:spcAft>
              <a:defRPr/>
            </a:lvl4pPr>
            <a:lvl5pPr>
              <a:lnSpc>
                <a:spcPct val="100000"/>
              </a:lnSpc>
              <a:spcAft>
                <a:spcPts val="1200"/>
              </a:spcAft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838201" y="365125"/>
            <a:ext cx="3264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FreightSansCndPro Semi" panose="02000603040000020004" pitchFamily="50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mtClean="0"/>
              <a:t>Click to edit </a:t>
            </a:r>
            <a:r>
              <a:rPr lang="en-US" smtClean="0">
                <a:latin typeface="FreightSans Pro Semibold" panose="02000603040000020004" pitchFamily="50" charset="0"/>
              </a:rPr>
              <a:t>Master</a:t>
            </a:r>
            <a:r>
              <a:rPr lang="en-US" smtClean="0"/>
              <a:t> title style</a:t>
            </a:r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838201" y="1825624"/>
            <a:ext cx="3264462" cy="4607543"/>
          </a:xfrm>
        </p:spPr>
        <p:txBody>
          <a:bodyPr/>
          <a:lstStyle>
            <a:lvl1pPr>
              <a:lnSpc>
                <a:spcPct val="100000"/>
              </a:lnSpc>
              <a:spcAft>
                <a:spcPts val="1200"/>
              </a:spcAft>
              <a:defRPr>
                <a:latin typeface="FreightSansCndPro Book" panose="02000606030000020004" pitchFamily="50" charset="0"/>
              </a:defRPr>
            </a:lvl1pPr>
            <a:lvl2pPr>
              <a:lnSpc>
                <a:spcPct val="100000"/>
              </a:lnSpc>
              <a:spcAft>
                <a:spcPts val="1200"/>
              </a:spcAft>
              <a:defRPr>
                <a:latin typeface="FreightSansCndPro Book" panose="02000606030000020004" pitchFamily="50" charset="0"/>
              </a:defRPr>
            </a:lvl2pPr>
            <a:lvl3pPr>
              <a:lnSpc>
                <a:spcPct val="100000"/>
              </a:lnSpc>
              <a:spcAft>
                <a:spcPts val="1200"/>
              </a:spcAft>
              <a:defRPr>
                <a:latin typeface="FreightSansCndPro Book" panose="02000606030000020004" pitchFamily="50" charset="0"/>
              </a:defRPr>
            </a:lvl3pPr>
            <a:lvl4pPr>
              <a:lnSpc>
                <a:spcPct val="100000"/>
              </a:lnSpc>
              <a:spcAft>
                <a:spcPts val="1200"/>
              </a:spcAft>
              <a:defRPr>
                <a:latin typeface="FreightSansCndPro Book" panose="02000606030000020004" pitchFamily="50" charset="0"/>
              </a:defRPr>
            </a:lvl4pPr>
            <a:lvl5pPr>
              <a:lnSpc>
                <a:spcPct val="100000"/>
              </a:lnSpc>
              <a:spcAft>
                <a:spcPts val="1200"/>
              </a:spcAft>
              <a:defRPr>
                <a:latin typeface="FreightSansCndPro Book" panose="02000606030000020004" pitchFamily="50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021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8146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401F6-66D0-4E9B-BF1B-901A9FD7318F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AC084-AF58-4DF1-AFAF-73F54515D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48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401F6-66D0-4E9B-BF1B-901A9FD7318F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AC084-AF58-4DF1-AFAF-73F54515D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700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401F6-66D0-4E9B-BF1B-901A9FD7318F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AC084-AF58-4DF1-AFAF-73F54515D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179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401F6-66D0-4E9B-BF1B-901A9FD7318F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AC084-AF58-4DF1-AFAF-73F54515D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717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401F6-66D0-4E9B-BF1B-901A9FD7318F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4AC084-AF58-4DF1-AFAF-73F54515D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47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401F6-66D0-4E9B-BF1B-901A9FD7318F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AC084-AF58-4DF1-AFAF-73F54515D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909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reightSansCndPro Semi" panose="0200060304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599970"/>
            <a:ext cx="9144000" cy="23876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9600" smtClean="0">
                <a:effectLst/>
                <a:latin typeface="FreightSans Pro Semibold" panose="02000603040000020004" pitchFamily="50" charset="0"/>
              </a:rPr>
              <a:t>Crafting</a:t>
            </a:r>
            <a:r>
              <a:rPr lang="en-US" sz="9600" smtClean="0">
                <a:effectLst/>
                <a:latin typeface="FreightSans Pro Medium" panose="02000606030000020004" pitchFamily="50" charset="0"/>
              </a:rPr>
              <a:t> </a:t>
            </a:r>
            <a:r>
              <a:rPr lang="en-US" smtClean="0">
                <a:effectLst/>
                <a:latin typeface="FreightSans Pro Medium" panose="02000606030000020004" pitchFamily="50" charset="0"/>
              </a:rPr>
              <a:t>and</a:t>
            </a:r>
            <a:r>
              <a:rPr lang="en-US" sz="9600" smtClean="0">
                <a:effectLst/>
                <a:latin typeface="FreightSans Pro Medium" panose="02000606030000020004" pitchFamily="50" charset="0"/>
              </a:rPr>
              <a:t> </a:t>
            </a:r>
            <a:r>
              <a:rPr lang="en-US" sz="9600" smtClean="0">
                <a:effectLst/>
                <a:latin typeface="FreightSans Pro Semibold" panose="02000603040000020004" pitchFamily="50" charset="0"/>
              </a:rPr>
              <a:t>Imperfec</a:t>
            </a:r>
            <a:r>
              <a:rPr lang="en-US" sz="14800" i="1" baseline="-4000" smtClean="0">
                <a:effectLst/>
                <a:latin typeface="FreightSans Pro Semibold" panose="02000603040000020004" pitchFamily="50" charset="0"/>
              </a:rPr>
              <a:t>t</a:t>
            </a:r>
            <a:r>
              <a:rPr lang="en-US" sz="9600" smtClean="0">
                <a:effectLst/>
                <a:latin typeface="FreightSans Pro Semibold" panose="02000603040000020004" pitchFamily="50" charset="0"/>
              </a:rPr>
              <a:t>ion</a:t>
            </a:r>
            <a:r>
              <a:rPr lang="en-US" sz="9600" smtClean="0">
                <a:effectLst/>
                <a:latin typeface="FreightSans Pro Medium" panose="02000606030000020004" pitchFamily="50" charset="0"/>
              </a:rPr>
              <a:t> </a:t>
            </a:r>
            <a:br>
              <a:rPr lang="en-US" sz="9600" smtClean="0">
                <a:effectLst/>
                <a:latin typeface="FreightSans Pro Medium" panose="02000606030000020004" pitchFamily="50" charset="0"/>
              </a:rPr>
            </a:br>
            <a:r>
              <a:rPr lang="en-US" smtClean="0">
                <a:effectLst/>
                <a:latin typeface="FreightSans Pro Medium" panose="02000606030000020004" pitchFamily="50" charset="0"/>
              </a:rPr>
              <a:t>in Design and Beyond</a:t>
            </a:r>
            <a:endParaRPr lang="en-US">
              <a:effectLst/>
              <a:latin typeface="FreightSans Pro Medium" panose="02000606030000020004" pitchFamily="50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09360"/>
            <a:ext cx="9144000" cy="165576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smtClean="0"/>
              <a:t>Tobias Busch</a:t>
            </a:r>
            <a:endParaRPr lang="en-US" sz="2800"/>
          </a:p>
          <a:p>
            <a:pPr>
              <a:lnSpc>
                <a:spcPct val="100000"/>
              </a:lnSpc>
            </a:pPr>
            <a:r>
              <a:rPr lang="en-US" sz="1200" smtClean="0"/>
              <a:t>Design Thinking and Making </a:t>
            </a:r>
            <a:br>
              <a:rPr lang="en-US" sz="1200" smtClean="0"/>
            </a:br>
            <a:r>
              <a:rPr lang="en-US" sz="1200" smtClean="0"/>
              <a:t>KU Leuven, 2018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10596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wabi sabi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53"/>
          <a:stretch/>
        </p:blipFill>
        <p:spPr bwMode="auto">
          <a:xfrm>
            <a:off x="0" y="-76200"/>
            <a:ext cx="12233157" cy="693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Wabi Sabi </a:t>
            </a:r>
            <a:r>
              <a:rPr lang="en-US" smtClean="0">
                <a:latin typeface="+mj-lt"/>
              </a:rPr>
              <a:t>– </a:t>
            </a:r>
            <a:r>
              <a:rPr lang="en-US" smtClean="0">
                <a:latin typeface="+mj-lt"/>
              </a:rPr>
              <a:t>nothing </a:t>
            </a:r>
            <a:r>
              <a:rPr lang="en-US">
                <a:latin typeface="+mj-lt"/>
              </a:rPr>
              <a:t>l</a:t>
            </a:r>
            <a:r>
              <a:rPr lang="en-US" smtClean="0">
                <a:latin typeface="+mj-lt"/>
              </a:rPr>
              <a:t>asts</a:t>
            </a:r>
            <a:r>
              <a:rPr lang="en-US" smtClean="0">
                <a:latin typeface="+mj-lt"/>
              </a:rPr>
              <a:t>, </a:t>
            </a:r>
            <a:r>
              <a:rPr lang="en-US" smtClean="0">
                <a:latin typeface="+mj-lt"/>
              </a:rPr>
              <a:t>nothing </a:t>
            </a:r>
            <a:r>
              <a:rPr lang="en-US" smtClean="0">
                <a:latin typeface="+mj-lt"/>
              </a:rPr>
              <a:t>is </a:t>
            </a:r>
            <a:r>
              <a:rPr lang="en-US" smtClean="0">
                <a:latin typeface="+mj-lt"/>
              </a:rPr>
              <a:t/>
            </a:r>
            <a:br>
              <a:rPr lang="en-US" smtClean="0">
                <a:latin typeface="+mj-lt"/>
              </a:rPr>
            </a:br>
            <a:r>
              <a:rPr lang="en-US" smtClean="0">
                <a:latin typeface="+mj-lt"/>
              </a:rPr>
              <a:t>finished</a:t>
            </a:r>
            <a:r>
              <a:rPr lang="en-US" smtClean="0">
                <a:latin typeface="+mj-lt"/>
              </a:rPr>
              <a:t>, </a:t>
            </a:r>
            <a:r>
              <a:rPr lang="en-US" smtClean="0">
                <a:latin typeface="+mj-lt"/>
              </a:rPr>
              <a:t>nothing </a:t>
            </a:r>
            <a:r>
              <a:rPr lang="en-US" smtClean="0">
                <a:latin typeface="+mj-lt"/>
              </a:rPr>
              <a:t>is </a:t>
            </a:r>
            <a:r>
              <a:rPr lang="en-US" smtClean="0">
                <a:latin typeface="+mj-lt"/>
              </a:rPr>
              <a:t>perfect</a:t>
            </a:r>
            <a:endParaRPr lang="en-US">
              <a:latin typeface="+mj-lt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>
                <a:latin typeface="FreightSans Pro Semibold" panose="02000603040000020004" pitchFamily="50" charset="0"/>
              </a:rPr>
              <a:t>Wabi.</a:t>
            </a:r>
            <a:r>
              <a:rPr lang="en-US" sz="2400" smtClean="0"/>
              <a:t>  The essence </a:t>
            </a:r>
            <a:r>
              <a:rPr lang="en-US" sz="2400"/>
              <a:t>of </a:t>
            </a:r>
            <a:r>
              <a:rPr lang="en-US" sz="2400" smtClean="0"/>
              <a:t>simplification</a:t>
            </a:r>
            <a:r>
              <a:rPr lang="en-US" sz="2400"/>
              <a:t>, </a:t>
            </a:r>
            <a:r>
              <a:rPr lang="en-US" sz="2400" smtClean="0"/>
              <a:t>cutting things down to the important</a:t>
            </a:r>
            <a:r>
              <a:rPr lang="en-US" sz="2400"/>
              <a:t>.</a:t>
            </a:r>
            <a:endParaRPr lang="en-US" sz="2400" smtClean="0"/>
          </a:p>
          <a:p>
            <a:pPr marL="0" indent="0">
              <a:buNone/>
            </a:pPr>
            <a:r>
              <a:rPr lang="en-US" sz="2400" smtClean="0">
                <a:latin typeface="FreightSans Pro Semibold" panose="02000603040000020004" pitchFamily="50" charset="0"/>
              </a:rPr>
              <a:t>Sabi.</a:t>
            </a:r>
            <a:r>
              <a:rPr lang="en-US" sz="2400" smtClean="0"/>
              <a:t>  The passage of time</a:t>
            </a:r>
            <a:r>
              <a:rPr lang="en-US" sz="2400"/>
              <a:t>, </a:t>
            </a:r>
            <a:r>
              <a:rPr lang="en-US" sz="2400" smtClean="0"/>
              <a:t>the fact that the core </a:t>
            </a:r>
            <a:r>
              <a:rPr lang="en-US" sz="2400"/>
              <a:t>of </a:t>
            </a:r>
            <a:r>
              <a:rPr lang="en-US" sz="2400" smtClean="0"/>
              <a:t>something remains </a:t>
            </a:r>
            <a:r>
              <a:rPr lang="en-US" sz="2400"/>
              <a:t>the </a:t>
            </a:r>
            <a:r>
              <a:rPr lang="en-US" sz="2400" smtClean="0"/>
              <a:t>same</a:t>
            </a:r>
            <a:r>
              <a:rPr lang="en-US" sz="2400"/>
              <a:t>,  </a:t>
            </a:r>
            <a:r>
              <a:rPr lang="en-US" sz="2400" smtClean="0"/>
              <a:t>even </a:t>
            </a:r>
            <a:r>
              <a:rPr lang="en-US" sz="2400" smtClean="0"/>
              <a:t>though the </a:t>
            </a:r>
            <a:r>
              <a:rPr lang="en-US" sz="2400"/>
              <a:t>facade </a:t>
            </a:r>
            <a:r>
              <a:rPr lang="en-US" sz="2400" smtClean="0"/>
              <a:t>or </a:t>
            </a:r>
            <a:r>
              <a:rPr lang="en-US" sz="2400"/>
              <a:t>surface </a:t>
            </a:r>
            <a:r>
              <a:rPr lang="en-US" sz="2400" smtClean="0"/>
              <a:t>may change over time.</a:t>
            </a:r>
          </a:p>
          <a:p>
            <a:pPr marL="0" indent="0">
              <a:buNone/>
            </a:pPr>
            <a:r>
              <a:rPr lang="en-US" sz="2400" smtClean="0"/>
              <a:t>These realities are embraced and engaged with. </a:t>
            </a:r>
            <a:br>
              <a:rPr lang="en-US" sz="2400" smtClean="0"/>
            </a:br>
            <a:r>
              <a:rPr lang="en-US" sz="2400" smtClean="0"/>
              <a:t>Attention </a:t>
            </a:r>
            <a:r>
              <a:rPr lang="en-US" sz="2400"/>
              <a:t>is </a:t>
            </a:r>
            <a:r>
              <a:rPr lang="en-US" sz="2400" smtClean="0"/>
              <a:t>directed </a:t>
            </a:r>
            <a:r>
              <a:rPr lang="en-US" sz="2400"/>
              <a:t>towards </a:t>
            </a:r>
            <a:r>
              <a:rPr lang="en-US" sz="2400">
                <a:latin typeface="+mj-lt"/>
              </a:rPr>
              <a:t>traditional crafting </a:t>
            </a:r>
            <a:br>
              <a:rPr lang="en-US" sz="2400">
                <a:latin typeface="+mj-lt"/>
              </a:rPr>
            </a:br>
            <a:r>
              <a:rPr lang="en-US" sz="2400" smtClean="0"/>
              <a:t>and </a:t>
            </a:r>
            <a:r>
              <a:rPr lang="en-US" sz="2400"/>
              <a:t>resourceful use </a:t>
            </a:r>
            <a:r>
              <a:rPr lang="en-US" sz="2400" smtClean="0"/>
              <a:t>of </a:t>
            </a:r>
            <a:r>
              <a:rPr lang="en-US" sz="2400">
                <a:latin typeface="+mj-lt"/>
              </a:rPr>
              <a:t>authentic and organic </a:t>
            </a:r>
            <a:r>
              <a:rPr lang="en-US" sz="2400" smtClean="0">
                <a:latin typeface="+mj-lt"/>
              </a:rPr>
              <a:t>materials. 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3355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14" y="132897"/>
            <a:ext cx="10907486" cy="1325563"/>
          </a:xfrm>
        </p:spPr>
        <p:txBody>
          <a:bodyPr/>
          <a:lstStyle/>
          <a:p>
            <a:r>
              <a:rPr lang="en-US" smtClean="0"/>
              <a:t>3 </a:t>
            </a:r>
            <a:r>
              <a:rPr lang="en-US" smtClean="0"/>
              <a:t>themes of Wabi-Sabi in HCI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3" y="1183577"/>
            <a:ext cx="3379519" cy="5239654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4200" smtClean="0">
                <a:latin typeface="FreightSans Pro Semibold" panose="02000603040000020004" pitchFamily="50" charset="0"/>
              </a:rPr>
              <a:t>Nothing Lasts </a:t>
            </a:r>
            <a:r>
              <a:rPr lang="en-US" sz="4200" smtClean="0">
                <a:latin typeface="FreightSansCndPro Med" panose="02000606030000020004" pitchFamily="50" charset="0"/>
              </a:rPr>
              <a:t>- Design for long-term </a:t>
            </a:r>
            <a:r>
              <a:rPr lang="en-US" sz="4200">
                <a:latin typeface="FreightSansCndPro Med" panose="02000606030000020004" pitchFamily="50" charset="0"/>
              </a:rPr>
              <a:t>interaction through conscious use of impermanent </a:t>
            </a:r>
            <a:r>
              <a:rPr lang="en-US" sz="4200" smtClean="0">
                <a:latin typeface="FreightSansCndPro Med" panose="02000606030000020004" pitchFamily="50" charset="0"/>
              </a:rPr>
              <a:t>materials and media.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900"/>
              <a:t>Impermanence of material i</a:t>
            </a:r>
            <a:r>
              <a:rPr lang="en-US" sz="2900" smtClean="0"/>
              <a:t>s a design </a:t>
            </a:r>
            <a:r>
              <a:rPr lang="en-US" sz="2900"/>
              <a:t>opportunity rather than an </a:t>
            </a:r>
            <a:r>
              <a:rPr lang="en-US" sz="2900" smtClean="0"/>
              <a:t>obstacle.</a:t>
            </a:r>
            <a:endParaRPr lang="en-US" sz="290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900" smtClean="0"/>
              <a:t>Explicit </a:t>
            </a:r>
            <a:r>
              <a:rPr lang="en-US" sz="2900"/>
              <a:t>use of </a:t>
            </a:r>
            <a:r>
              <a:rPr lang="en-US" sz="2900" smtClean="0"/>
              <a:t>fragile material and material traces, accepting </a:t>
            </a:r>
            <a:r>
              <a:rPr lang="en-US" sz="2900"/>
              <a:t>the need for “caretaking” over </a:t>
            </a:r>
            <a:r>
              <a:rPr lang="en-US" sz="2900" smtClean="0"/>
              <a:t>time.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900"/>
              <a:t>Opportunity for constant </a:t>
            </a:r>
            <a:r>
              <a:rPr lang="en-US" sz="2900" smtClean="0"/>
              <a:t>development.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900"/>
              <a:t>C</a:t>
            </a:r>
            <a:r>
              <a:rPr lang="en-US" sz="2900" smtClean="0"/>
              <a:t>onjure a sense of </a:t>
            </a:r>
            <a:r>
              <a:rPr lang="en-US" sz="2900" i="1" smtClean="0"/>
              <a:t>liveness</a:t>
            </a:r>
            <a:r>
              <a:rPr lang="en-US" sz="2900" smtClean="0"/>
              <a:t> – objects will age with time.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900"/>
              <a:t>I</a:t>
            </a:r>
            <a:r>
              <a:rPr lang="en-US" sz="2900" smtClean="0"/>
              <a:t>mpermanence engages users in a different way (e.g. Snapchat, ephemeral user interfaces).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144488" y="1183577"/>
            <a:ext cx="3657600" cy="52396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2000" smtClean="0">
                <a:latin typeface="FreightSans Pro Semibold" panose="02000603040000020004" pitchFamily="50" charset="0"/>
              </a:rPr>
              <a:t>Nothing is Finished </a:t>
            </a:r>
            <a:r>
              <a:rPr lang="en-US" sz="2000" smtClean="0">
                <a:latin typeface="FreightSansCndPro Med" panose="02000606030000020004" pitchFamily="50" charset="0"/>
              </a:rPr>
              <a:t>- Approach perfection through explicitly unfinished designs.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smtClean="0"/>
              <a:t>All </a:t>
            </a:r>
            <a:r>
              <a:rPr lang="en-US" sz="1600"/>
              <a:t>material </a:t>
            </a:r>
            <a:r>
              <a:rPr lang="en-US" sz="1600" smtClean="0"/>
              <a:t>entities undergo </a:t>
            </a:r>
            <a:r>
              <a:rPr lang="en-US" sz="1600"/>
              <a:t>constant changes – </a:t>
            </a:r>
            <a:r>
              <a:rPr lang="en-US" sz="1600" smtClean="0"/>
              <a:t>be it slow or </a:t>
            </a:r>
            <a:r>
              <a:rPr lang="en-US" sz="1600"/>
              <a:t>fast, subtle</a:t>
            </a:r>
            <a:r>
              <a:rPr lang="en-US" sz="1600" smtClean="0"/>
              <a:t>, or drastic.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smtClean="0"/>
              <a:t>The tension </a:t>
            </a:r>
            <a:r>
              <a:rPr lang="en-US" sz="1600"/>
              <a:t>between desire for completion and constant </a:t>
            </a:r>
            <a:r>
              <a:rPr lang="en-US" sz="1600" smtClean="0"/>
              <a:t>flux, </a:t>
            </a:r>
            <a:r>
              <a:rPr lang="en-US" sz="1600"/>
              <a:t>can be a </a:t>
            </a:r>
            <a:r>
              <a:rPr lang="en-US" sz="1600" smtClean="0"/>
              <a:t>resource.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smtClean="0"/>
              <a:t>Enable long lasting and constant progress through use of materials with potential for adaptation. repair, upgrade, extension, tweaking. </a:t>
            </a:r>
            <a:r>
              <a:rPr lang="en-US" sz="1600"/>
              <a:t>Materials like leather, wood, paper also offer new types of interactive qualitites.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smtClean="0"/>
              <a:t>Incompleteness </a:t>
            </a:r>
            <a:r>
              <a:rPr lang="en-US" sz="1600"/>
              <a:t>helps users solve their own problems</a:t>
            </a:r>
            <a:r>
              <a:rPr lang="en-US" sz="1600" smtClean="0"/>
              <a:t>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120743" y="1183575"/>
            <a:ext cx="3742705" cy="5239654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0">
                <a:latin typeface="FreightSans Pro Semibold" panose="02000603040000020004" pitchFamily="50" charset="0"/>
              </a:rPr>
              <a:t>Nothing is Perfect </a:t>
            </a:r>
            <a:r>
              <a:rPr lang="en-US" sz="8000">
                <a:latin typeface="FreightSansCndPro Med" panose="02000606030000020004" pitchFamily="50" charset="0"/>
              </a:rPr>
              <a:t>- Engage  </a:t>
            </a:r>
            <a:r>
              <a:rPr lang="en-US" sz="8000" smtClean="0">
                <a:latin typeface="FreightSansCndPro Med" panose="02000606030000020004" pitchFamily="50" charset="0"/>
              </a:rPr>
              <a:t>with the richness </a:t>
            </a:r>
            <a:r>
              <a:rPr lang="en-US" sz="8000">
                <a:latin typeface="FreightSansCndPro Med" panose="02000606030000020004" pitchFamily="50" charset="0"/>
              </a:rPr>
              <a:t>of </a:t>
            </a:r>
            <a:r>
              <a:rPr lang="en-US" sz="8000" smtClean="0">
                <a:latin typeface="FreightSansCndPro Med" panose="02000606030000020004" pitchFamily="50" charset="0"/>
              </a:rPr>
              <a:t>interactive </a:t>
            </a:r>
            <a:r>
              <a:rPr lang="en-US" sz="8000">
                <a:latin typeface="FreightSansCndPro Med" panose="02000606030000020004" pitchFamily="50" charset="0"/>
              </a:rPr>
              <a:t>expressions by embracing limitations in current  technology.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6400" smtClean="0"/>
              <a:t>Perfection </a:t>
            </a:r>
            <a:r>
              <a:rPr lang="en-US" sz="6400"/>
              <a:t>is a moving target, changing with practice, fashion, technical </a:t>
            </a:r>
            <a:r>
              <a:rPr lang="en-US" sz="6400" smtClean="0"/>
              <a:t>development, </a:t>
            </a:r>
            <a:r>
              <a:rPr lang="en-US" sz="6400"/>
              <a:t>intentions and skills of the </a:t>
            </a:r>
            <a:r>
              <a:rPr lang="en-US" sz="6400" smtClean="0"/>
              <a:t>designer.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6400" smtClean="0"/>
              <a:t>Questioning the </a:t>
            </a:r>
            <a:r>
              <a:rPr lang="en-US" sz="6400"/>
              <a:t>ideals of “perfection as uniformity</a:t>
            </a:r>
            <a:r>
              <a:rPr lang="en-US" sz="6400" smtClean="0"/>
              <a:t>”. Unique </a:t>
            </a:r>
            <a:r>
              <a:rPr lang="en-US" sz="6400"/>
              <a:t>and imperfect outcomes of small-scale fabrication </a:t>
            </a:r>
            <a:r>
              <a:rPr lang="en-US" sz="6400" smtClean="0"/>
              <a:t>tools. Imperfection </a:t>
            </a:r>
            <a:r>
              <a:rPr lang="en-US" sz="6400"/>
              <a:t>inherent in organic materials, handcrafted objects is unique, </a:t>
            </a:r>
            <a:r>
              <a:rPr lang="en-US" sz="6400" smtClean="0"/>
              <a:t>graceful.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6400" smtClean="0"/>
              <a:t>Interaction design as crafting – “thinking through making things by hand”, design decisions taken on the spot. </a:t>
            </a:r>
            <a:r>
              <a:rPr lang="en-US" sz="6400"/>
              <a:t>A dialog with the materials and available </a:t>
            </a:r>
            <a:r>
              <a:rPr lang="en-US" sz="6400" smtClean="0"/>
              <a:t>resources.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6400" smtClean="0"/>
              <a:t>Embrace what is available. As opposed to chasing vision of the future.</a:t>
            </a:r>
          </a:p>
        </p:txBody>
      </p:sp>
    </p:spTree>
    <p:extLst>
      <p:ext uri="{BB962C8B-B14F-4D97-AF65-F5344CB8AC3E}">
        <p14:creationId xmlns:p14="http://schemas.microsoft.com/office/powerpoint/2010/main" val="39460807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6" name="Picture 28" descr="http://textfiles.com/underconstruction/RaRainForestCanopy8717construction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433" y="3101519"/>
            <a:ext cx="344805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2786290" y="2939594"/>
            <a:ext cx="6532336" cy="809626"/>
            <a:chOff x="2786290" y="2939594"/>
            <a:chExt cx="6532336" cy="809626"/>
          </a:xfrm>
        </p:grpSpPr>
        <p:pic>
          <p:nvPicPr>
            <p:cNvPr id="2054" name="Picture 6" descr="http://textfiles.com/underconstruction/HeHeartlandValley7159construction.gif"/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86290" y="2939594"/>
              <a:ext cx="857250" cy="8096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74" name="Picture 26" descr="http://textfiles.com/underconstruction/BaBajaCanyon9450construct4.gif"/>
            <p:cNvPicPr>
              <a:picLocks noChangeAspect="1" noChangeArrowheads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09333" y="3001507"/>
              <a:ext cx="4286250" cy="68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http://textfiles.com/underconstruction/HeHeartlandValley7159construction.gif"/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61376" y="2939594"/>
              <a:ext cx="857250" cy="8096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029170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3740726" y="1276908"/>
            <a:ext cx="8281059" cy="5398342"/>
            <a:chOff x="5433409" y="1036397"/>
            <a:chExt cx="8742299" cy="569901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4FAF9"/>
                </a:clrFrom>
                <a:clrTo>
                  <a:srgbClr val="F4FAF9">
                    <a:alpha val="0"/>
                  </a:srgbClr>
                </a:clrTo>
              </a:clrChange>
            </a:blip>
            <a:srcRect r="299"/>
            <a:stretch/>
          </p:blipFill>
          <p:spPr>
            <a:xfrm>
              <a:off x="5433409" y="4397481"/>
              <a:ext cx="5786903" cy="233793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l="1438" t="1655" r="1626" b="2837"/>
            <a:stretch/>
          </p:blipFill>
          <p:spPr>
            <a:xfrm>
              <a:off x="5433409" y="1036397"/>
              <a:ext cx="5786902" cy="3249002"/>
            </a:xfrm>
            <a:prstGeom prst="rect">
              <a:avLst/>
            </a:prstGeom>
          </p:spPr>
        </p:pic>
        <p:pic>
          <p:nvPicPr>
            <p:cNvPr id="5122" name="Picture 2" descr="https://bildix.mmcloud.se/bildix/api/images/WVoEwbG1fAPKpxYPhRBMAqHZCss.jpeg?fit=crop&amp;w=1200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961" r="15831"/>
            <a:stretch/>
          </p:blipFill>
          <p:spPr bwMode="auto">
            <a:xfrm>
              <a:off x="11326133" y="1476885"/>
              <a:ext cx="2849575" cy="5258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900" y="210174"/>
            <a:ext cx="5762286" cy="1126457"/>
          </a:xfrm>
        </p:spPr>
        <p:txBody>
          <a:bodyPr>
            <a:normAutofit/>
          </a:bodyPr>
          <a:lstStyle/>
          <a:p>
            <a:r>
              <a:rPr lang="en-US" sz="2400" smtClean="0">
                <a:solidFill>
                  <a:schemeClr val="bg1"/>
                </a:solidFill>
                <a:latin typeface="FreightSansCndPro Book" panose="02000606030000020004" pitchFamily="50" charset="0"/>
              </a:rPr>
              <a:t>Example </a:t>
            </a:r>
            <a:br>
              <a:rPr lang="en-US" sz="2400" smtClean="0">
                <a:solidFill>
                  <a:schemeClr val="bg1"/>
                </a:solidFill>
                <a:latin typeface="FreightSansCndPro Book" panose="02000606030000020004" pitchFamily="50" charset="0"/>
              </a:rPr>
            </a:br>
            <a:r>
              <a:rPr lang="en-US" smtClean="0">
                <a:solidFill>
                  <a:schemeClr val="bg1"/>
                </a:solidFill>
              </a:rPr>
              <a:t>Ajna, the Musical Cabinet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5900" y="4014256"/>
            <a:ext cx="31369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mtClean="0">
                <a:solidFill>
                  <a:schemeClr val="accent1"/>
                </a:solidFill>
              </a:rPr>
              <a:t>Made from fragile organic matter and </a:t>
            </a:r>
            <a:r>
              <a:rPr lang="en-US">
                <a:solidFill>
                  <a:schemeClr val="accent1"/>
                </a:solidFill>
              </a:rPr>
              <a:t>objects with a unique </a:t>
            </a:r>
            <a:r>
              <a:rPr lang="en-US" smtClean="0">
                <a:solidFill>
                  <a:schemeClr val="accent1"/>
                </a:solidFill>
              </a:rPr>
              <a:t>history for functional and aesthetic reasons.</a:t>
            </a:r>
          </a:p>
          <a:p>
            <a:pPr>
              <a:spcAft>
                <a:spcPts val="1200"/>
              </a:spcAft>
            </a:pPr>
            <a:r>
              <a:rPr lang="en-US" smtClean="0">
                <a:solidFill>
                  <a:schemeClr val="accent1"/>
                </a:solidFill>
              </a:rPr>
              <a:t>Permanently “under construction” and being adapted to different situations.</a:t>
            </a:r>
          </a:p>
          <a:p>
            <a:pPr>
              <a:spcAft>
                <a:spcPts val="1200"/>
              </a:spcAft>
            </a:pPr>
            <a:r>
              <a:rPr lang="en-US">
                <a:solidFill>
                  <a:schemeClr val="accent1"/>
                </a:solidFill>
              </a:rPr>
              <a:t>M</a:t>
            </a:r>
            <a:r>
              <a:rPr lang="en-US" smtClean="0">
                <a:solidFill>
                  <a:schemeClr val="accent1"/>
                </a:solidFill>
              </a:rPr>
              <a:t>akes it seem organic, alive.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15900" y="1346496"/>
            <a:ext cx="31369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>
                <a:solidFill>
                  <a:schemeClr val="bg1"/>
                </a:solidFill>
                <a:latin typeface="FreightText Pro Book" panose="02000603060000020004" pitchFamily="50" charset="0"/>
              </a:rPr>
              <a:t>“an obscure, musical bricolage, made from a heterogeneous collection of  </a:t>
            </a:r>
            <a:r>
              <a:rPr lang="en-US" i="1" smtClean="0">
                <a:solidFill>
                  <a:schemeClr val="bg1"/>
                </a:solidFill>
                <a:latin typeface="FreightText Pro Book" panose="02000603060000020004" pitchFamily="50" charset="0"/>
              </a:rPr>
              <a:t>parts </a:t>
            </a:r>
            <a:r>
              <a:rPr lang="en-US" i="1">
                <a:solidFill>
                  <a:schemeClr val="bg1"/>
                </a:solidFill>
                <a:latin typeface="FreightText Pro Book" panose="02000603060000020004" pitchFamily="50" charset="0"/>
              </a:rPr>
              <a:t>including  electromechanical </a:t>
            </a:r>
            <a:r>
              <a:rPr lang="en-US" i="1" smtClean="0">
                <a:solidFill>
                  <a:schemeClr val="bg1"/>
                </a:solidFill>
                <a:latin typeface="FreightText Pro Book" panose="02000603060000020004" pitchFamily="50" charset="0"/>
              </a:rPr>
              <a:t>devices, </a:t>
            </a:r>
            <a:r>
              <a:rPr lang="en-US" i="1">
                <a:solidFill>
                  <a:schemeClr val="bg1"/>
                </a:solidFill>
                <a:latin typeface="FreightText Pro Book" panose="02000603060000020004" pitchFamily="50" charset="0"/>
              </a:rPr>
              <a:t>old  musical </a:t>
            </a:r>
            <a:r>
              <a:rPr lang="en-US" i="1" smtClean="0">
                <a:solidFill>
                  <a:schemeClr val="bg1"/>
                </a:solidFill>
                <a:latin typeface="FreightText Pro Book" panose="02000603060000020004" pitchFamily="50" charset="0"/>
              </a:rPr>
              <a:t>instruments</a:t>
            </a:r>
            <a:r>
              <a:rPr lang="en-US" i="1">
                <a:solidFill>
                  <a:schemeClr val="bg1"/>
                </a:solidFill>
                <a:latin typeface="FreightText Pro Book" panose="02000603060000020004" pitchFamily="50" charset="0"/>
              </a:rPr>
              <a:t>, microcontrollers, wood, feathers, skin, motors, </a:t>
            </a:r>
            <a:r>
              <a:rPr lang="en-US" i="1" smtClean="0">
                <a:solidFill>
                  <a:schemeClr val="bg1"/>
                </a:solidFill>
                <a:latin typeface="FreightText Pro Book" panose="02000603060000020004" pitchFamily="50" charset="0"/>
              </a:rPr>
              <a:t>potentiometers–all </a:t>
            </a:r>
            <a:r>
              <a:rPr lang="en-US" i="1">
                <a:solidFill>
                  <a:schemeClr val="bg1"/>
                </a:solidFill>
                <a:latin typeface="FreightText Pro Book" panose="02000603060000020004" pitchFamily="50" charset="0"/>
              </a:rPr>
              <a:t>hosted within the frame of a vintage rococo cabinet.”</a:t>
            </a:r>
          </a:p>
        </p:txBody>
      </p:sp>
    </p:spTree>
    <p:extLst>
      <p:ext uri="{BB962C8B-B14F-4D97-AF65-F5344CB8AC3E}">
        <p14:creationId xmlns:p14="http://schemas.microsoft.com/office/powerpoint/2010/main" val="15524790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Related 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3628" r="4"/>
          <a:stretch/>
        </p:blipFill>
        <p:spPr bwMode="auto">
          <a:xfrm>
            <a:off x="-19666" y="-58994"/>
            <a:ext cx="12211666" cy="6916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074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smtClean="0"/>
              <a:t>Analyzing Imperfect Big Data in the 1600s</a:t>
            </a:r>
            <a:endParaRPr lang="en-US" sz="4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0659"/>
            <a:ext cx="10515600" cy="5127407"/>
          </a:xfrm>
        </p:spPr>
        <p:txBody>
          <a:bodyPr/>
          <a:lstStyle/>
          <a:p>
            <a:pPr marL="0" indent="0" algn="ctr">
              <a:buNone/>
            </a:pPr>
            <a:r>
              <a:rPr lang="en-US">
                <a:latin typeface="FreightText Pro Medium" panose="02000603070000020004" pitchFamily="50" charset="0"/>
              </a:rPr>
              <a:t>John Graunt’s (1620-1674) </a:t>
            </a:r>
            <a:r>
              <a:rPr lang="en-US" i="1" smtClean="0">
                <a:latin typeface="FreightText Pro Medium" panose="02000603070000020004" pitchFamily="50" charset="0"/>
              </a:rPr>
              <a:t>“Natural and Political Observations Made Upon the Bills of Mortality”</a:t>
            </a:r>
            <a:r>
              <a:rPr lang="en-US" smtClean="0"/>
              <a:t>.</a:t>
            </a:r>
          </a:p>
          <a:p>
            <a:pPr marL="0" indent="0" algn="ctr">
              <a:buNone/>
            </a:pPr>
            <a:r>
              <a:rPr lang="en-US" sz="2000" smtClean="0">
                <a:latin typeface="FreightSansCndPro Semi" panose="02000603040000020004" pitchFamily="50" charset="0"/>
              </a:rPr>
              <a:t>Hypothesis 1: </a:t>
            </a:r>
            <a:r>
              <a:rPr lang="en-US" sz="2000" smtClean="0"/>
              <a:t>Data Analysis is a Craft, in which data is the material used to create knowledge.</a:t>
            </a:r>
          </a:p>
          <a:p>
            <a:pPr marL="0" indent="0" algn="ctr">
              <a:buNone/>
            </a:pPr>
            <a:r>
              <a:rPr lang="en-US" sz="2000">
                <a:latin typeface="FreightSansCndPro Semi" panose="02000603040000020004" pitchFamily="50" charset="0"/>
              </a:rPr>
              <a:t>Hypothesis 2: </a:t>
            </a:r>
            <a:r>
              <a:rPr lang="en-US" sz="2000" smtClean="0"/>
              <a:t>Every data analysis is impermanent, unfinished, and imperfect. </a:t>
            </a:r>
            <a:br>
              <a:rPr lang="en-US" sz="2000" smtClean="0"/>
            </a:br>
            <a:r>
              <a:rPr lang="en-US" sz="2000" smtClean="0"/>
              <a:t>Wabi-Sabi </a:t>
            </a:r>
            <a:r>
              <a:rPr lang="en-US" sz="2000" smtClean="0"/>
              <a:t>principles can be applied </a:t>
            </a:r>
            <a:r>
              <a:rPr lang="en-US" sz="2000" smtClean="0"/>
              <a:t>to deal with this.</a:t>
            </a:r>
            <a:endParaRPr lang="en-US" sz="2000" smtClean="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9643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3351" y="151369"/>
            <a:ext cx="5372595" cy="1325563"/>
          </a:xfrm>
        </p:spPr>
        <p:txBody>
          <a:bodyPr>
            <a:normAutofit/>
          </a:bodyPr>
          <a:lstStyle/>
          <a:p>
            <a:r>
              <a:rPr lang="en-US" sz="3200" smtClean="0"/>
              <a:t>How to die in 17</a:t>
            </a:r>
            <a:r>
              <a:rPr lang="en-US" sz="3200" baseline="30000" smtClean="0"/>
              <a:t>th</a:t>
            </a:r>
            <a:r>
              <a:rPr lang="en-US" sz="3200" smtClean="0"/>
              <a:t> century London</a:t>
            </a:r>
            <a:endParaRPr lang="en-US" sz="3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43352" y="1151906"/>
            <a:ext cx="5372594" cy="3621975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sz="2000" smtClean="0"/>
              <a:t>The deceased kicks the bucket.*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sz="2000" smtClean="0"/>
              <a:t>A church bell is rang. (“never</a:t>
            </a:r>
            <a:r>
              <a:rPr lang="en-US" sz="2000"/>
              <a:t> send to know for whom the bell tolls; it tolls for </a:t>
            </a:r>
            <a:r>
              <a:rPr lang="en-US" sz="2000" smtClean="0"/>
              <a:t>thee”)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sz="2000" smtClean="0"/>
              <a:t>A </a:t>
            </a:r>
            <a:r>
              <a:rPr lang="en-US" sz="2000" smtClean="0">
                <a:latin typeface="FreightSans Pro Semibold" panose="02000603040000020004" pitchFamily="50" charset="0"/>
              </a:rPr>
              <a:t>Searcher of the Dead</a:t>
            </a:r>
            <a:r>
              <a:rPr lang="en-US" sz="2000" smtClean="0"/>
              <a:t>, and sometimes a doctor, assesses the cause of death.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sz="2000" smtClean="0"/>
              <a:t>The parish clerk announces the death in the weekly </a:t>
            </a:r>
            <a:r>
              <a:rPr lang="en-US" sz="2000" smtClean="0">
                <a:latin typeface="FreightSans Pro Semibold" panose="02000603040000020004" pitchFamily="50" charset="0"/>
              </a:rPr>
              <a:t>“Bill of Mortality”. </a:t>
            </a:r>
          </a:p>
        </p:txBody>
      </p:sp>
      <p:pic>
        <p:nvPicPr>
          <p:cNvPr id="1026" name="Picture 2" descr="Image result for london searcher of the dead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6" r="16196"/>
          <a:stretch/>
        </p:blipFill>
        <p:spPr bwMode="auto">
          <a:xfrm>
            <a:off x="-1" y="-35964"/>
            <a:ext cx="5961413" cy="6917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6443350" y="4904510"/>
            <a:ext cx="5372595" cy="1677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sz="1400"/>
              <a:t>“The Bills” were first published in 1592. The number of death by causes and sex was first included in 1629. </a:t>
            </a:r>
            <a:endParaRPr lang="en-US" sz="1400" smtClean="0"/>
          </a:p>
          <a:p>
            <a:pPr algn="just">
              <a:spcAft>
                <a:spcPts val="600"/>
              </a:spcAft>
            </a:pPr>
            <a:r>
              <a:rPr lang="en-US" sz="1400" smtClean="0">
                <a:latin typeface="FreightSansCndPro Light" panose="02000506030000020004" pitchFamily="50" charset="0"/>
              </a:rPr>
              <a:t>* </a:t>
            </a:r>
            <a:r>
              <a:rPr lang="en-US" sz="1400">
                <a:latin typeface="FreightSansCndPro Light" panose="02000506030000020004" pitchFamily="50" charset="0"/>
              </a:rPr>
              <a:t>Popular </a:t>
            </a:r>
            <a:r>
              <a:rPr lang="en-US" sz="1400" smtClean="0">
                <a:latin typeface="FreightSansCndPro Light" panose="02000506030000020004" pitchFamily="50" charset="0"/>
              </a:rPr>
              <a:t>methods include</a:t>
            </a:r>
            <a:r>
              <a:rPr lang="en-US" sz="1400">
                <a:latin typeface="FreightSansCndPro Light" panose="02000506030000020004" pitchFamily="50" charset="0"/>
              </a:rPr>
              <a:t>: plague and fever, consumption, </a:t>
            </a:r>
            <a:r>
              <a:rPr lang="en-US" sz="1400" smtClean="0">
                <a:latin typeface="FreightSansCndPro Light" panose="02000506030000020004" pitchFamily="50" charset="0"/>
              </a:rPr>
              <a:t>convulsions</a:t>
            </a:r>
            <a:r>
              <a:rPr lang="en-US" sz="1400">
                <a:latin typeface="FreightSansCndPro Light" panose="02000506030000020004" pitchFamily="50" charset="0"/>
              </a:rPr>
              <a:t>, distracted, drowned, executed, found dead in the street, frighted, griping in the guts, hang’d and made away themselves, kill’d by several accidents, murdered </a:t>
            </a:r>
            <a:r>
              <a:rPr lang="en-US" sz="1400" smtClean="0">
                <a:latin typeface="FreightSansCndPro Light" panose="02000506030000020004" pitchFamily="50" charset="0"/>
              </a:rPr>
              <a:t>and shot</a:t>
            </a:r>
            <a:r>
              <a:rPr lang="en-US" sz="1400">
                <a:latin typeface="FreightSansCndPro Light" panose="02000506030000020004" pitchFamily="50" charset="0"/>
              </a:rPr>
              <a:t>, overlaid and starved, plague, planet, rising of </a:t>
            </a:r>
            <a:r>
              <a:rPr lang="en-US" sz="1400" smtClean="0">
                <a:latin typeface="FreightSansCndPro Light" panose="02000506030000020004" pitchFamily="50" charset="0"/>
              </a:rPr>
              <a:t>the </a:t>
            </a:r>
            <a:r>
              <a:rPr lang="en-US" sz="1400">
                <a:latin typeface="FreightSansCndPro Light" panose="02000506030000020004" pitchFamily="50" charset="0"/>
              </a:rPr>
              <a:t>lights, smallpox, spleen, spotted fever, stopping of the </a:t>
            </a:r>
            <a:r>
              <a:rPr lang="en-US" sz="1400" smtClean="0">
                <a:latin typeface="FreightSansCndPro Light" panose="02000506030000020004" pitchFamily="50" charset="0"/>
              </a:rPr>
              <a:t>stomach</a:t>
            </a:r>
            <a:r>
              <a:rPr lang="en-US" sz="1400">
                <a:latin typeface="FreightSansCndPro Light" panose="02000506030000020004" pitchFamily="50" charset="0"/>
              </a:rPr>
              <a:t>, </a:t>
            </a:r>
            <a:r>
              <a:rPr lang="en-US" sz="1400" smtClean="0">
                <a:latin typeface="FreightSansCndPro Light" panose="02000506030000020004" pitchFamily="50" charset="0"/>
              </a:rPr>
              <a:t>surfeit.</a:t>
            </a:r>
            <a:endParaRPr lang="en-US" sz="1400">
              <a:latin typeface="FreightSansCndPro Light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58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1291400"/>
            <a:ext cx="6781799" cy="1325563"/>
          </a:xfrm>
        </p:spPr>
        <p:txBody>
          <a:bodyPr/>
          <a:lstStyle/>
          <a:p>
            <a:r>
              <a:rPr lang="en-US" smtClean="0"/>
              <a:t>Graunt’s “Observations”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2208811"/>
            <a:ext cx="6781799" cy="4191989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smtClean="0">
                <a:latin typeface="FreightSansCndPro Semi" panose="02000603040000020004" pitchFamily="50" charset="0"/>
              </a:rPr>
              <a:t>- </a:t>
            </a:r>
            <a:r>
              <a:rPr lang="en-US" sz="2400" smtClean="0">
                <a:latin typeface="FreightSansCndPro Semi" panose="02000603040000020004" pitchFamily="50" charset="0"/>
              </a:rPr>
              <a:t>a </a:t>
            </a:r>
            <a:r>
              <a:rPr lang="en-US" sz="2400" smtClean="0">
                <a:latin typeface="FreightSansCndPro Semi" panose="02000603040000020004" pitchFamily="50" charset="0"/>
              </a:rPr>
              <a:t>tabulation of diseases in London, and a life table.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smtClean="0">
              <a:latin typeface="FreightSans Pro Semibold" panose="02000603040000020004" pitchFamily="50" charset="0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mtClean="0">
                <a:latin typeface="FreightSans Pro Semibold" panose="02000603040000020004" pitchFamily="50" charset="0"/>
              </a:rPr>
              <a:t>Graunt’s goals: </a:t>
            </a:r>
          </a:p>
          <a:p>
            <a:pPr>
              <a:spcBef>
                <a:spcPts val="0"/>
              </a:spcBef>
            </a:pPr>
            <a:r>
              <a:rPr lang="en-US" sz="2000" smtClean="0"/>
              <a:t>Extracting information from “The Bills” for the use in society. Helping the state understand itself and its resources.</a:t>
            </a:r>
          </a:p>
          <a:p>
            <a:pPr>
              <a:spcBef>
                <a:spcPts val="0"/>
              </a:spcBef>
            </a:pPr>
            <a:r>
              <a:rPr lang="en-US" sz="2000" smtClean="0"/>
              <a:t>Learning how to make improvements of the existing data set.</a:t>
            </a:r>
          </a:p>
          <a:p>
            <a:pPr>
              <a:spcBef>
                <a:spcPts val="0"/>
              </a:spcBef>
            </a:pPr>
            <a:r>
              <a:rPr lang="en-US" sz="2000" smtClean="0"/>
              <a:t>Specifying imperfections in order to improve the design of future data collection methods.</a:t>
            </a:r>
          </a:p>
        </p:txBody>
      </p:sp>
      <p:pic>
        <p:nvPicPr>
          <p:cNvPr id="6146" name="Picture 2" descr="https://upload.wikimedia.org/wikipedia/commons/thumb/d/d2/Graunt_-_Natural_and_political_observations%2C_1676_-_204.tif/lossy-page1-800px-Graunt_-_Natural_and_political_observations%2C_1676_-_204.tif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8" b="4924"/>
          <a:stretch/>
        </p:blipFill>
        <p:spPr bwMode="auto">
          <a:xfrm>
            <a:off x="0" y="225631"/>
            <a:ext cx="4340748" cy="643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572000" y="6450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/>
              <a:t>The Bills were imperfect, and neglected until they passed under the scrutiny of John </a:t>
            </a:r>
            <a:r>
              <a:rPr lang="en-US" smtClean="0"/>
              <a:t>Graunt.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607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365125"/>
            <a:ext cx="6781799" cy="1325563"/>
          </a:xfrm>
        </p:spPr>
        <p:txBody>
          <a:bodyPr/>
          <a:lstStyle/>
          <a:p>
            <a:r>
              <a:rPr lang="en-US" smtClean="0"/>
              <a:t>Imperfections in “The Bills”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690688"/>
            <a:ext cx="6781799" cy="4766755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spcAft>
                <a:spcPts val="600"/>
              </a:spcAft>
              <a:buNone/>
            </a:pPr>
            <a:r>
              <a:rPr lang="en-US" smtClean="0">
                <a:latin typeface="FreightSans Pro Semibold" panose="02000603040000020004" pitchFamily="50" charset="0"/>
              </a:rPr>
              <a:t>Failure to recognize and include variables.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sz="2100"/>
              <a:t>Age at time of death was only included in 1782</a:t>
            </a:r>
            <a:r>
              <a:rPr lang="en-US" sz="2100" smtClean="0"/>
              <a:t>.</a:t>
            </a:r>
          </a:p>
          <a:p>
            <a:pPr marL="0" indent="0">
              <a:lnSpc>
                <a:spcPct val="110000"/>
              </a:lnSpc>
              <a:spcAft>
                <a:spcPts val="600"/>
              </a:spcAft>
              <a:buNone/>
            </a:pPr>
            <a:r>
              <a:rPr lang="en-US">
                <a:latin typeface="FreightSans Pro Semibold" panose="02000603040000020004" pitchFamily="50" charset="0"/>
              </a:rPr>
              <a:t>Errors in data </a:t>
            </a:r>
            <a:r>
              <a:rPr lang="en-US" smtClean="0">
                <a:latin typeface="FreightSans Pro Semibold" panose="02000603040000020004" pitchFamily="50" charset="0"/>
              </a:rPr>
              <a:t>description.</a:t>
            </a:r>
            <a:endParaRPr lang="en-US">
              <a:latin typeface="FreightSans Pro Semibold" panose="02000603040000020004" pitchFamily="50" charset="0"/>
            </a:endParaRP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sz="2100" smtClean="0"/>
              <a:t>Wrong cause of death entered by the Searchers, who were not trained well.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sz="2100" smtClean="0"/>
              <a:t>Unclear which criteria were used (e.g. what is an “Infant”).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sz="2100" smtClean="0"/>
              <a:t>Plague initially often classified as “spotted fever”, perhaps even willfully to conceal the outbreak.</a:t>
            </a:r>
          </a:p>
          <a:p>
            <a:pPr marL="0" indent="0">
              <a:lnSpc>
                <a:spcPct val="110000"/>
              </a:lnSpc>
              <a:spcAft>
                <a:spcPts val="600"/>
              </a:spcAft>
              <a:buNone/>
            </a:pPr>
            <a:r>
              <a:rPr lang="en-US">
                <a:latin typeface="FreightSans Pro Semibold" panose="02000603040000020004" pitchFamily="50" charset="0"/>
              </a:rPr>
              <a:t>Inclusion of inappropriate </a:t>
            </a:r>
            <a:r>
              <a:rPr lang="en-US" smtClean="0">
                <a:latin typeface="FreightSans Pro Semibold" panose="02000603040000020004" pitchFamily="50" charset="0"/>
              </a:rPr>
              <a:t>date.</a:t>
            </a:r>
            <a:endParaRPr lang="en-US">
              <a:latin typeface="FreightSans Pro Semibold" panose="02000603040000020004" pitchFamily="50" charset="0"/>
            </a:endParaRP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sz="2100" smtClean="0"/>
              <a:t>Strong unquantified growth and fluctuation of London’s population during the period of data collection.</a:t>
            </a:r>
            <a:endParaRPr lang="en-US" sz="2100"/>
          </a:p>
        </p:txBody>
      </p:sp>
      <p:pic>
        <p:nvPicPr>
          <p:cNvPr id="6146" name="Picture 2" descr="https://upload.wikimedia.org/wikipedia/commons/thumb/d/d2/Graunt_-_Natural_and_political_observations%2C_1676_-_204.tif/lossy-page1-800px-Graunt_-_Natural_and_political_observations%2C_1676_-_204.tif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8" b="4924"/>
          <a:stretch/>
        </p:blipFill>
        <p:spPr bwMode="auto">
          <a:xfrm>
            <a:off x="0" y="225631"/>
            <a:ext cx="4340748" cy="643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5297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365125"/>
            <a:ext cx="6781799" cy="1325563"/>
          </a:xfrm>
        </p:spPr>
        <p:txBody>
          <a:bodyPr/>
          <a:lstStyle/>
          <a:p>
            <a:r>
              <a:rPr lang="en-US" smtClean="0"/>
              <a:t>How did Graunt deal with the imperfections?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825624"/>
            <a:ext cx="6781799" cy="4631819"/>
          </a:xfrm>
        </p:spPr>
        <p:txBody>
          <a:bodyPr>
            <a:normAutofit fontScale="77500" lnSpcReduction="20000"/>
          </a:bodyPr>
          <a:lstStyle/>
          <a:p>
            <a:r>
              <a:rPr lang="en-US" smtClean="0"/>
              <a:t>Informing </a:t>
            </a:r>
            <a:r>
              <a:rPr lang="en-US"/>
              <a:t>the readers how </a:t>
            </a:r>
            <a:r>
              <a:rPr lang="en-US" smtClean="0"/>
              <a:t>points </a:t>
            </a:r>
            <a:r>
              <a:rPr lang="en-US"/>
              <a:t>of error were </a:t>
            </a:r>
            <a:r>
              <a:rPr lang="en-US" smtClean="0"/>
              <a:t>treated.</a:t>
            </a:r>
          </a:p>
          <a:p>
            <a:r>
              <a:rPr lang="en-US" smtClean="0"/>
              <a:t>Pragmatism: </a:t>
            </a:r>
          </a:p>
          <a:p>
            <a:pPr lvl="1"/>
            <a:r>
              <a:rPr lang="en-US"/>
              <a:t>whether a child was abortive or stillborn or whether the aged person </a:t>
            </a:r>
            <a:r>
              <a:rPr lang="en-US" smtClean="0"/>
              <a:t>without </a:t>
            </a:r>
            <a:r>
              <a:rPr lang="en-US"/>
              <a:t>any </a:t>
            </a:r>
            <a:r>
              <a:rPr lang="en-US" smtClean="0"/>
              <a:t>curious determinant </a:t>
            </a:r>
            <a:r>
              <a:rPr lang="en-US"/>
              <a:t>could </a:t>
            </a:r>
            <a:r>
              <a:rPr lang="en-US" smtClean="0"/>
              <a:t>be categorized </a:t>
            </a:r>
            <a:r>
              <a:rPr lang="en-US"/>
              <a:t>as dying </a:t>
            </a:r>
            <a:r>
              <a:rPr lang="en-US" smtClean="0"/>
              <a:t> ‘‘</a:t>
            </a:r>
            <a:r>
              <a:rPr lang="en-US"/>
              <a:t>purely </a:t>
            </a:r>
            <a:r>
              <a:rPr lang="en-US" smtClean="0"/>
              <a:t>of age</a:t>
            </a:r>
            <a:r>
              <a:rPr lang="en-US"/>
              <a:t>’’ </a:t>
            </a:r>
            <a:r>
              <a:rPr lang="en-US" smtClean="0"/>
              <a:t>were </a:t>
            </a:r>
            <a:r>
              <a:rPr lang="en-US"/>
              <a:t>decisions </a:t>
            </a:r>
            <a:r>
              <a:rPr lang="en-US" smtClean="0"/>
              <a:t>that the Searchers could make </a:t>
            </a:r>
            <a:r>
              <a:rPr lang="en-US"/>
              <a:t>on </a:t>
            </a:r>
            <a:r>
              <a:rPr lang="en-US" smtClean="0"/>
              <a:t>their own.</a:t>
            </a:r>
          </a:p>
          <a:p>
            <a:pPr lvl="1"/>
            <a:r>
              <a:rPr lang="en-US" smtClean="0"/>
              <a:t>‘‘If </a:t>
            </a:r>
            <a:r>
              <a:rPr lang="en-US"/>
              <a:t>one died suddenly, the matter is not great, whether it be reported in The Bills, Suddenly, Apoplexie, or </a:t>
            </a:r>
            <a:r>
              <a:rPr lang="en-US" smtClean="0"/>
              <a:t>Planet-stricken</a:t>
            </a:r>
            <a:r>
              <a:rPr lang="en-US"/>
              <a:t>.</a:t>
            </a:r>
            <a:r>
              <a:rPr lang="en-US" smtClean="0"/>
              <a:t>”</a:t>
            </a:r>
            <a:endParaRPr lang="en-US"/>
          </a:p>
          <a:p>
            <a:pPr lvl="1"/>
            <a:r>
              <a:rPr lang="en-US" smtClean="0"/>
              <a:t>“it </a:t>
            </a:r>
            <a:r>
              <a:rPr lang="en-US"/>
              <a:t>matters not to </a:t>
            </a:r>
            <a:r>
              <a:rPr lang="en-US" smtClean="0"/>
              <a:t>many </a:t>
            </a:r>
            <a:r>
              <a:rPr lang="en-US"/>
              <a:t>of </a:t>
            </a:r>
            <a:r>
              <a:rPr lang="en-US" smtClean="0"/>
              <a:t>our purposes</a:t>
            </a:r>
            <a:r>
              <a:rPr lang="en-US"/>
              <a:t>, </a:t>
            </a:r>
            <a:r>
              <a:rPr lang="en-US" smtClean="0"/>
              <a:t>whether </a:t>
            </a:r>
            <a:r>
              <a:rPr lang="en-US"/>
              <a:t>the </a:t>
            </a:r>
            <a:r>
              <a:rPr lang="en-US" smtClean="0"/>
              <a:t>disease was </a:t>
            </a:r>
            <a:r>
              <a:rPr lang="en-US"/>
              <a:t>exactly </a:t>
            </a:r>
            <a:r>
              <a:rPr lang="en-US" smtClean="0"/>
              <a:t>the same as physicians define it in their </a:t>
            </a:r>
            <a:r>
              <a:rPr lang="en-US"/>
              <a:t>books</a:t>
            </a:r>
            <a:r>
              <a:rPr lang="en-US" smtClean="0"/>
              <a:t>.’’</a:t>
            </a:r>
          </a:p>
          <a:p>
            <a:r>
              <a:rPr lang="en-US" smtClean="0"/>
              <a:t>Fictitious life tables, based </a:t>
            </a:r>
            <a:r>
              <a:rPr lang="en-US"/>
              <a:t>on assumptions about age </a:t>
            </a:r>
            <a:r>
              <a:rPr lang="en-US" smtClean="0"/>
              <a:t>distribution.</a:t>
            </a:r>
            <a:endParaRPr lang="en-US"/>
          </a:p>
        </p:txBody>
      </p:sp>
      <p:pic>
        <p:nvPicPr>
          <p:cNvPr id="6146" name="Picture 2" descr="https://upload.wikimedia.org/wikipedia/commons/thumb/d/d2/Graunt_-_Natural_and_political_observations%2C_1676_-_204.tif/lossy-page1-800px-Graunt_-_Natural_and_political_observations%2C_1676_-_204.tif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8" b="4924"/>
          <a:stretch/>
        </p:blipFill>
        <p:spPr bwMode="auto">
          <a:xfrm>
            <a:off x="0" y="225631"/>
            <a:ext cx="4340748" cy="643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891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365125"/>
            <a:ext cx="6781799" cy="1325563"/>
          </a:xfrm>
        </p:spPr>
        <p:txBody>
          <a:bodyPr/>
          <a:lstStyle/>
          <a:p>
            <a:r>
              <a:rPr lang="en-US" smtClean="0"/>
              <a:t>Imperfect, but impactful.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825624"/>
            <a:ext cx="6781799" cy="4631819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mtClean="0"/>
              <a:t>First statistics-based estimation of London’s population.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mtClean="0"/>
              <a:t>Influential in England, France, and Holland for the implementation of pension plans.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mtClean="0"/>
              <a:t>Led to the adoption of “parish houses” in France by Louis XIV. Laplace later (in 1786) used the parish house data to calculate the population of France.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mtClean="0"/>
              <a:t>Used as a warning system for the bubonic plague.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/>
              <a:t>Charles II </a:t>
            </a:r>
            <a:r>
              <a:rPr lang="en-US" smtClean="0"/>
              <a:t>made Graunt a member of the Royal Society.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mtClean="0"/>
              <a:t>Methods provided </a:t>
            </a:r>
            <a:r>
              <a:rPr lang="en-US"/>
              <a:t>a framework for modern </a:t>
            </a:r>
            <a:r>
              <a:rPr lang="en-US" smtClean="0"/>
              <a:t>demography.</a:t>
            </a:r>
            <a:endParaRPr lang="en-US"/>
          </a:p>
        </p:txBody>
      </p:sp>
      <p:pic>
        <p:nvPicPr>
          <p:cNvPr id="6146" name="Picture 2" descr="https://upload.wikimedia.org/wikipedia/commons/thumb/d/d2/Graunt_-_Natural_and_political_observations%2C_1676_-_204.tif/lossy-page1-800px-Graunt_-_Natural_and_political_observations%2C_1676_-_204.tif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8" b="4924"/>
          <a:stretch/>
        </p:blipFill>
        <p:spPr bwMode="auto">
          <a:xfrm>
            <a:off x="0" y="225631"/>
            <a:ext cx="4340748" cy="643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26704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83771"/>
            <a:ext cx="10515600" cy="5314377"/>
          </a:xfrm>
        </p:spPr>
        <p:txBody>
          <a:bodyPr anchor="ctr">
            <a:normAutofit/>
          </a:bodyPr>
          <a:lstStyle/>
          <a:p>
            <a:pPr>
              <a:spcAft>
                <a:spcPts val="4200"/>
              </a:spcAft>
            </a:pPr>
            <a:r>
              <a:rPr lang="en-US" sz="3600" smtClean="0">
                <a:latin typeface="+mj-lt"/>
              </a:rPr>
              <a:t>Crafting human-computer interactions.</a:t>
            </a:r>
            <a:br>
              <a:rPr lang="en-US" sz="3600" smtClean="0">
                <a:latin typeface="+mj-lt"/>
              </a:rPr>
            </a:br>
            <a:r>
              <a:rPr lang="en-US" sz="1600" smtClean="0">
                <a:solidFill>
                  <a:prstClr val="white">
                    <a:lumMod val="50000"/>
                  </a:prstClr>
                </a:solidFill>
              </a:rPr>
              <a:t>Frankjaer &amp; Dalsgaard (2018). Proceedings of DIS 2018.</a:t>
            </a:r>
            <a:endParaRPr lang="en-US" sz="2000" smtClean="0"/>
          </a:p>
          <a:p>
            <a:pPr>
              <a:spcAft>
                <a:spcPts val="4200"/>
              </a:spcAft>
            </a:pPr>
            <a:r>
              <a:rPr lang="en-US" sz="3600" smtClean="0">
                <a:latin typeface="+mj-lt"/>
              </a:rPr>
              <a:t>Wabi-Sabi as a design philosophy.</a:t>
            </a:r>
            <a:r>
              <a:rPr lang="en-US" sz="3200" smtClean="0"/>
              <a:t/>
            </a:r>
            <a:br>
              <a:rPr lang="en-US" sz="3200" smtClean="0"/>
            </a:br>
            <a:r>
              <a:rPr lang="en-US" sz="1600" smtClean="0">
                <a:solidFill>
                  <a:schemeClr val="bg1">
                    <a:lumMod val="50000"/>
                  </a:schemeClr>
                </a:solidFill>
              </a:rPr>
              <a:t>Tsaknaki &amp; Fernaeus (2016). Proceedings of CHI’16.</a:t>
            </a:r>
            <a:endParaRPr lang="en-US" sz="1600" smtClean="0"/>
          </a:p>
          <a:p>
            <a:pPr>
              <a:spcAft>
                <a:spcPts val="4200"/>
              </a:spcAft>
            </a:pPr>
            <a:r>
              <a:rPr lang="en-US" sz="3600" smtClean="0">
                <a:latin typeface="+mj-lt"/>
              </a:rPr>
              <a:t>Crafting and Wabi-Sabi in data analysis?</a:t>
            </a:r>
            <a:r>
              <a:rPr lang="en-US" sz="2400" smtClean="0">
                <a:latin typeface="+mj-lt"/>
              </a:rPr>
              <a:t/>
            </a:r>
            <a:br>
              <a:rPr lang="en-US" sz="2400" smtClean="0">
                <a:latin typeface="+mj-lt"/>
              </a:rPr>
            </a:br>
            <a:r>
              <a:rPr lang="en-US" sz="1600" smtClean="0">
                <a:solidFill>
                  <a:schemeClr val="bg1">
                    <a:lumMod val="50000"/>
                  </a:schemeClr>
                </a:solidFill>
              </a:rPr>
              <a:t>Mazur (2016). Big Data &amp; Society.</a:t>
            </a:r>
          </a:p>
        </p:txBody>
      </p:sp>
    </p:spTree>
    <p:extLst>
      <p:ext uri="{BB962C8B-B14F-4D97-AF65-F5344CB8AC3E}">
        <p14:creationId xmlns:p14="http://schemas.microsoft.com/office/powerpoint/2010/main" val="3658322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058891" cy="1325563"/>
          </a:xfrm>
        </p:spPr>
        <p:txBody>
          <a:bodyPr/>
          <a:lstStyle/>
          <a:p>
            <a:r>
              <a:rPr lang="en-US" sz="2400" smtClean="0">
                <a:solidFill>
                  <a:schemeClr val="accent1"/>
                </a:solidFill>
                <a:latin typeface="FreightSansCndPro Book" panose="02000606030000020004" pitchFamily="50" charset="0"/>
              </a:rPr>
              <a:t>Discussion: </a:t>
            </a:r>
            <a:r>
              <a:rPr lang="en-US" sz="2400" smtClean="0">
                <a:solidFill>
                  <a:prstClr val="black"/>
                </a:solidFill>
                <a:latin typeface="FreightSansCndPro Book" panose="02000606030000020004" pitchFamily="50" charset="0"/>
              </a:rPr>
              <a:t/>
            </a:r>
            <a:br>
              <a:rPr lang="en-US" sz="2400" smtClean="0">
                <a:solidFill>
                  <a:prstClr val="black"/>
                </a:solidFill>
                <a:latin typeface="FreightSansCndPro Book" panose="02000606030000020004" pitchFamily="50" charset="0"/>
              </a:rPr>
            </a:br>
            <a:r>
              <a:rPr lang="en-US" smtClean="0"/>
              <a:t>Is Data </a:t>
            </a:r>
            <a:r>
              <a:rPr lang="en-US" smtClean="0"/>
              <a:t>Analysis a Craft?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83122"/>
            <a:ext cx="7605156" cy="4587049"/>
          </a:xfrm>
        </p:spPr>
        <p:txBody>
          <a:bodyPr>
            <a:no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1800" smtClean="0">
                <a:latin typeface="FreightSans Pro Semibold" panose="02000603040000020004" pitchFamily="50" charset="0"/>
              </a:rPr>
              <a:t>Characteristics of Craft-based enquiry</a:t>
            </a:r>
          </a:p>
          <a:p>
            <a:pPr>
              <a:spcAft>
                <a:spcPts val="600"/>
              </a:spcAft>
            </a:pPr>
            <a:r>
              <a:rPr lang="en-US" sz="1800" smtClean="0"/>
              <a:t>Combining analog and digital techniques and processes, little division of labor.</a:t>
            </a:r>
          </a:p>
          <a:p>
            <a:pPr>
              <a:spcAft>
                <a:spcPts val="600"/>
              </a:spcAft>
            </a:pPr>
            <a:r>
              <a:rPr lang="en-US" sz="1800" smtClean="0"/>
              <a:t>Creating </a:t>
            </a:r>
            <a:r>
              <a:rPr lang="en-US" sz="1800"/>
              <a:t>highly refined </a:t>
            </a:r>
            <a:r>
              <a:rPr lang="en-US" sz="1800" smtClean="0"/>
              <a:t>objects, “Handwerkerstolz” .</a:t>
            </a:r>
            <a:endParaRPr lang="en-US" sz="1800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800"/>
              <a:t>Creating knowledge through embodied </a:t>
            </a:r>
            <a:r>
              <a:rPr lang="en-US" sz="1800" smtClean="0"/>
              <a:t>engagement. Meditative, reflective conversation with the material.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1800"/>
          </a:p>
          <a:p>
            <a:pPr marL="0" indent="0">
              <a:spcAft>
                <a:spcPts val="600"/>
              </a:spcAft>
              <a:buNone/>
            </a:pPr>
            <a:r>
              <a:rPr lang="en-US" sz="1800" smtClean="0">
                <a:latin typeface="FreightSans Pro Semibold" panose="02000603040000020004" pitchFamily="50" charset="0"/>
              </a:rPr>
              <a:t>The </a:t>
            </a:r>
            <a:r>
              <a:rPr lang="en-US" sz="1800">
                <a:latin typeface="FreightSans Pro Semibold" panose="02000603040000020004" pitchFamily="50" charset="0"/>
              </a:rPr>
              <a:t>process of </a:t>
            </a:r>
            <a:r>
              <a:rPr lang="en-US" sz="1800" smtClean="0">
                <a:latin typeface="FreightSans Pro Semibold" panose="02000603040000020004" pitchFamily="50" charset="0"/>
              </a:rPr>
              <a:t>crafting, according to R. Sennett</a:t>
            </a:r>
            <a:endParaRPr lang="en-US" sz="1800">
              <a:latin typeface="FreightSans Pro Semibold" panose="02000603040000020004" pitchFamily="50" charset="0"/>
            </a:endParaRPr>
          </a:p>
          <a:p>
            <a:pPr>
              <a:spcAft>
                <a:spcPts val="600"/>
              </a:spcAft>
            </a:pPr>
            <a:r>
              <a:rPr lang="en-US" sz="1800">
                <a:latin typeface="FreightSansCndPro Semi" panose="02000603040000020004" pitchFamily="50" charset="0"/>
              </a:rPr>
              <a:t>Localization</a:t>
            </a:r>
            <a:r>
              <a:rPr lang="en-US" sz="1800" smtClean="0"/>
              <a:t> </a:t>
            </a:r>
            <a:r>
              <a:rPr lang="en-US" sz="1800"/>
              <a:t>- Identify where something important is </a:t>
            </a:r>
            <a:r>
              <a:rPr lang="en-US" sz="1800" smtClean="0"/>
              <a:t>happening, using tacit knowledge of the material.</a:t>
            </a:r>
            <a:endParaRPr lang="en-US" sz="1800"/>
          </a:p>
          <a:p>
            <a:pPr>
              <a:spcAft>
                <a:spcPts val="600"/>
              </a:spcAft>
            </a:pPr>
            <a:r>
              <a:rPr lang="en-US" sz="1800">
                <a:latin typeface="FreightSansCndPro Semi" panose="02000603040000020004" pitchFamily="50" charset="0"/>
              </a:rPr>
              <a:t>Questioning</a:t>
            </a:r>
            <a:r>
              <a:rPr lang="en-US" sz="1800" smtClean="0"/>
              <a:t> </a:t>
            </a:r>
            <a:r>
              <a:rPr lang="en-US" sz="1800"/>
              <a:t>- </a:t>
            </a:r>
            <a:r>
              <a:rPr lang="en-US" sz="1800" smtClean="0"/>
              <a:t>Suspend resolution to probe, constantly question the material and recalibrate actions. Thinking through making.</a:t>
            </a:r>
            <a:endParaRPr lang="en-US" sz="1800"/>
          </a:p>
          <a:p>
            <a:pPr>
              <a:spcAft>
                <a:spcPts val="600"/>
              </a:spcAft>
            </a:pPr>
            <a:r>
              <a:rPr lang="en-US" sz="1800">
                <a:latin typeface="FreightSansCndPro Semi" panose="02000603040000020004" pitchFamily="50" charset="0"/>
              </a:rPr>
              <a:t>Opening </a:t>
            </a:r>
            <a:r>
              <a:rPr lang="en-US" sz="1800"/>
              <a:t>- Establish </a:t>
            </a:r>
            <a:r>
              <a:rPr lang="en-US" sz="1800" smtClean="0"/>
              <a:t>new, surprising connections. Draw on hunches, serendipity.</a:t>
            </a:r>
            <a:endParaRPr lang="en-US" sz="1800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39" t="-259" r="42583" b="9709"/>
          <a:stretch/>
        </p:blipFill>
        <p:spPr>
          <a:xfrm>
            <a:off x="8629650" y="-38100"/>
            <a:ext cx="3562350" cy="689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3472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result for wabi sabi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3" t="14953" r="64082"/>
          <a:stretch/>
        </p:blipFill>
        <p:spPr bwMode="auto">
          <a:xfrm>
            <a:off x="8641278" y="-76200"/>
            <a:ext cx="3550722" cy="693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058891" cy="1325563"/>
          </a:xfrm>
        </p:spPr>
        <p:txBody>
          <a:bodyPr/>
          <a:lstStyle/>
          <a:p>
            <a:r>
              <a:rPr lang="en-US" sz="2400" smtClean="0">
                <a:solidFill>
                  <a:schemeClr val="accent1"/>
                </a:solidFill>
                <a:latin typeface="FreightSansCndPro Book" panose="02000606030000020004" pitchFamily="50" charset="0"/>
              </a:rPr>
              <a:t>Discussion:</a:t>
            </a:r>
            <a:r>
              <a:rPr lang="en-US" sz="2400" smtClean="0">
                <a:solidFill>
                  <a:prstClr val="black"/>
                </a:solidFill>
                <a:latin typeface="FreightSansCndPro Book" panose="02000606030000020004" pitchFamily="50" charset="0"/>
              </a:rPr>
              <a:t/>
            </a:r>
            <a:br>
              <a:rPr lang="en-US" sz="2400" smtClean="0">
                <a:solidFill>
                  <a:prstClr val="black"/>
                </a:solidFill>
                <a:latin typeface="FreightSansCndPro Book" panose="02000606030000020004" pitchFamily="50" charset="0"/>
              </a:rPr>
            </a:br>
            <a:r>
              <a:rPr lang="en-US" smtClean="0"/>
              <a:t>Wabi-Sabi in Data Analysis?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058891" cy="4631819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2400"/>
              </a:spcAft>
              <a:buNone/>
            </a:pPr>
            <a:r>
              <a:rPr lang="en-US" sz="2000">
                <a:latin typeface="FreightSans Pro Semibold" panose="02000603040000020004" pitchFamily="50" charset="0"/>
              </a:rPr>
              <a:t>Nothing Lasts </a:t>
            </a:r>
            <a:r>
              <a:rPr lang="en-US" sz="2000"/>
              <a:t>- Design for long-term </a:t>
            </a:r>
            <a:r>
              <a:rPr lang="en-US" sz="2000" smtClean="0"/>
              <a:t>interaction. </a:t>
            </a:r>
            <a:r>
              <a:rPr lang="en-US" sz="2000"/>
              <a:t>Conjure a sense of </a:t>
            </a:r>
            <a:r>
              <a:rPr lang="en-US" sz="2000" i="1" smtClean="0"/>
              <a:t>liveness</a:t>
            </a:r>
            <a:r>
              <a:rPr lang="en-US" sz="2000" smtClean="0"/>
              <a:t>. Accept the need of caretaking over time as an opportunity for constant improvement.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2400"/>
              </a:spcAft>
              <a:buNone/>
            </a:pPr>
            <a:r>
              <a:rPr lang="en-US" sz="2000">
                <a:latin typeface="FreightSans Pro Semibold" panose="02000603040000020004" pitchFamily="50" charset="0"/>
              </a:rPr>
              <a:t>Nothing is Finished </a:t>
            </a:r>
            <a:r>
              <a:rPr lang="en-US" sz="2000"/>
              <a:t>- Approach perfection through explicitly unfinished designs</a:t>
            </a:r>
            <a:r>
              <a:rPr lang="en-US" sz="2000" smtClean="0"/>
              <a:t>. </a:t>
            </a:r>
            <a:r>
              <a:rPr lang="en-US" sz="2000"/>
              <a:t>Enable long lasting and constant </a:t>
            </a:r>
            <a:r>
              <a:rPr lang="en-US" sz="2000" smtClean="0"/>
              <a:t>progress.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2400"/>
              </a:spcAft>
              <a:buNone/>
            </a:pPr>
            <a:r>
              <a:rPr lang="en-US" sz="2000">
                <a:latin typeface="FreightSans Pro Semibold" panose="02000603040000020004" pitchFamily="50" charset="0"/>
              </a:rPr>
              <a:t>Nothing is Perfect </a:t>
            </a:r>
            <a:r>
              <a:rPr lang="en-US" sz="2000" smtClean="0"/>
              <a:t>– Embrace limitations. Work with what is available, rather than chasing visions. Perfection </a:t>
            </a:r>
            <a:r>
              <a:rPr lang="en-US" sz="2000"/>
              <a:t>is a moving </a:t>
            </a:r>
            <a:r>
              <a:rPr lang="en-US" sz="2000" smtClean="0"/>
              <a:t>target, depending on skills, technology and context. </a:t>
            </a:r>
            <a:endParaRPr lang="en-US" sz="2000"/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2400"/>
              </a:spcAft>
              <a:buNone/>
            </a:pPr>
            <a:endParaRPr lang="en-US" sz="2400">
              <a:latin typeface="FreightSansCndPro Med" panose="02000606030000020004" pitchFamily="50" charset="0"/>
            </a:endParaRPr>
          </a:p>
          <a:p>
            <a:pPr>
              <a:lnSpc>
                <a:spcPct val="110000"/>
              </a:lnSpc>
              <a:spcAft>
                <a:spcPts val="2400"/>
              </a:spcAft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5737415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://textfiles.com/underconstruction/Chamber6168construct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104" y="2959451"/>
            <a:ext cx="676275" cy="113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textfiles.com/underconstruction/AthensDelphi5557construct2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28576" y="5163576"/>
            <a:ext cx="1371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2153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" t="15532" r="209"/>
          <a:stretch/>
        </p:blipFill>
        <p:spPr>
          <a:xfrm>
            <a:off x="0" y="-28956"/>
            <a:ext cx="12204504" cy="6896100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19337" y="655411"/>
            <a:ext cx="10615387" cy="1354363"/>
          </a:xfrm>
        </p:spPr>
        <p:txBody>
          <a:bodyPr>
            <a:normAutofit/>
          </a:bodyPr>
          <a:lstStyle/>
          <a:p>
            <a:pPr algn="just"/>
            <a:r>
              <a:rPr lang="en-US" sz="7200" smtClean="0">
                <a:solidFill>
                  <a:schemeClr val="bg1"/>
                </a:solidFill>
              </a:rPr>
              <a:t>Crafting                   </a:t>
            </a:r>
            <a:r>
              <a:rPr lang="en-US" sz="7200" smtClean="0">
                <a:solidFill>
                  <a:schemeClr val="bg1"/>
                </a:solidFill>
              </a:rPr>
              <a:t>          </a:t>
            </a:r>
            <a:r>
              <a:rPr lang="en-US" sz="7200" smtClean="0">
                <a:solidFill>
                  <a:schemeClr val="bg1"/>
                </a:solidFill>
              </a:rPr>
              <a:t>in </a:t>
            </a:r>
            <a:r>
              <a:rPr lang="en-US" sz="7200" smtClean="0">
                <a:solidFill>
                  <a:schemeClr val="bg1"/>
                </a:solidFill>
              </a:rPr>
              <a:t>HCI</a:t>
            </a:r>
            <a:endParaRPr lang="en-US" sz="7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94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Craft-based approaches in HCI</a:t>
            </a:r>
            <a:endParaRPr lang="en-US"/>
          </a:p>
        </p:txBody>
      </p:sp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634999" y="4640489"/>
            <a:ext cx="2073503" cy="1497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spcAft>
                <a:spcPts val="400"/>
              </a:spcAft>
              <a:buNone/>
            </a:pPr>
            <a:r>
              <a:rPr lang="en-US" sz="2800" smtClean="0">
                <a:latin typeface="FreightSansCndPro Semi" panose="02000603040000020004" pitchFamily="50" charset="0"/>
              </a:rPr>
              <a:t>Hybrid</a:t>
            </a:r>
          </a:p>
          <a:p>
            <a:pPr marL="0" indent="0">
              <a:spcBef>
                <a:spcPts val="0"/>
              </a:spcBef>
              <a:spcAft>
                <a:spcPts val="400"/>
              </a:spcAft>
              <a:buNone/>
            </a:pPr>
            <a:r>
              <a:rPr lang="en-US" sz="2000" smtClean="0"/>
              <a:t>Integrating </a:t>
            </a:r>
            <a:r>
              <a:rPr lang="en-US" sz="2000"/>
              <a:t>electronics with low-tech </a:t>
            </a:r>
            <a:r>
              <a:rPr lang="en-US" sz="2000" smtClean="0"/>
              <a:t>craft.</a:t>
            </a:r>
            <a:endParaRPr lang="en-US" sz="20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1690688"/>
            <a:ext cx="11077575" cy="2800350"/>
          </a:xfrm>
          <a:prstGeom prst="rect">
            <a:avLst/>
          </a:prstGeom>
        </p:spPr>
      </p:pic>
      <p:sp>
        <p:nvSpPr>
          <p:cNvPr id="7" name="Content Placeholder 3"/>
          <p:cNvSpPr txBox="1">
            <a:spLocks/>
          </p:cNvSpPr>
          <p:nvPr/>
        </p:nvSpPr>
        <p:spPr>
          <a:xfrm>
            <a:off x="2937103" y="4640488"/>
            <a:ext cx="2612571" cy="1856919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400"/>
              </a:spcAft>
              <a:buNone/>
            </a:pPr>
            <a:r>
              <a:rPr lang="en-US" smtClean="0">
                <a:latin typeface="FreightSansCndPro Semi" panose="02000603040000020004" pitchFamily="50" charset="0"/>
              </a:rPr>
              <a:t>Digital</a:t>
            </a:r>
          </a:p>
          <a:p>
            <a:pPr marL="0" indent="0">
              <a:spcBef>
                <a:spcPts val="0"/>
              </a:spcBef>
              <a:spcAft>
                <a:spcPts val="400"/>
              </a:spcAft>
              <a:buNone/>
            </a:pPr>
            <a:r>
              <a:rPr lang="en-US" sz="2000" smtClean="0"/>
              <a:t>Creating physical artifact using digital tools.</a:t>
            </a:r>
          </a:p>
          <a:p>
            <a:pPr>
              <a:spcBef>
                <a:spcPts val="0"/>
              </a:spcBef>
              <a:spcAft>
                <a:spcPts val="400"/>
              </a:spcAft>
            </a:pPr>
            <a:endParaRPr lang="en-US" sz="2000"/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5876246" y="4640488"/>
            <a:ext cx="2728686" cy="180562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400"/>
              </a:spcAft>
              <a:buNone/>
            </a:pPr>
            <a:r>
              <a:rPr lang="en-US" smtClean="0">
                <a:latin typeface="FreightSansCndPro Semi" panose="02000603040000020004" pitchFamily="50" charset="0"/>
              </a:rPr>
              <a:t>Computational</a:t>
            </a:r>
          </a:p>
          <a:p>
            <a:pPr marL="0" indent="0">
              <a:spcBef>
                <a:spcPts val="0"/>
              </a:spcBef>
              <a:spcAft>
                <a:spcPts val="400"/>
              </a:spcAft>
              <a:buNone/>
            </a:pPr>
            <a:r>
              <a:rPr lang="en-US" sz="2000" smtClean="0"/>
              <a:t>Using computer-generated patterns as the basis of traditional craft.</a:t>
            </a:r>
            <a:endParaRPr lang="en-US" sz="2000"/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8906101" y="4640487"/>
            <a:ext cx="2728686" cy="1190069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400"/>
              </a:spcAft>
              <a:buNone/>
            </a:pPr>
            <a:r>
              <a:rPr lang="en-US" smtClean="0">
                <a:latin typeface="FreightSansCndPro Semi" panose="02000603040000020004" pitchFamily="50" charset="0"/>
              </a:rPr>
              <a:t>Technocraft</a:t>
            </a:r>
          </a:p>
          <a:p>
            <a:pPr marL="0" indent="0">
              <a:spcBef>
                <a:spcPts val="0"/>
              </a:spcBef>
              <a:spcAft>
                <a:spcPts val="400"/>
              </a:spcAft>
              <a:buNone/>
            </a:pPr>
            <a:r>
              <a:rPr lang="en-US" sz="2000" smtClean="0"/>
              <a:t>Crafting with technological objects.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849253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543800" cy="1325563"/>
          </a:xfrm>
        </p:spPr>
        <p:txBody>
          <a:bodyPr>
            <a:noAutofit/>
          </a:bodyPr>
          <a:lstStyle/>
          <a:p>
            <a:r>
              <a:rPr lang="en-US" sz="3200"/>
              <a:t>Characteristics of </a:t>
            </a:r>
            <a:r>
              <a:rPr lang="en-US" sz="3200"/>
              <a:t>c</a:t>
            </a:r>
            <a:r>
              <a:rPr lang="en-US" sz="3200" smtClean="0"/>
              <a:t>raft-based </a:t>
            </a:r>
            <a:r>
              <a:rPr lang="en-US" sz="3200"/>
              <a:t>e</a:t>
            </a:r>
            <a:r>
              <a:rPr lang="en-US" sz="3200" smtClean="0"/>
              <a:t>nquiry </a:t>
            </a:r>
            <a:r>
              <a:rPr lang="en-US" sz="3200" smtClean="0"/>
              <a:t>in </a:t>
            </a:r>
            <a:r>
              <a:rPr lang="en-US" sz="3200"/>
              <a:t>HCI</a:t>
            </a:r>
            <a:br>
              <a:rPr lang="en-US" sz="3200"/>
            </a:br>
            <a:endParaRPr lang="en-US" sz="3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8274"/>
            <a:ext cx="7467600" cy="5019169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>
                <a:latin typeface="FreightSansCndPro Semi" panose="02000603040000020004" pitchFamily="50" charset="0"/>
              </a:rPr>
              <a:t>Combining </a:t>
            </a:r>
            <a:r>
              <a:rPr lang="en-US" smtClean="0">
                <a:latin typeface="FreightSansCndPro Semi" panose="02000603040000020004" pitchFamily="50" charset="0"/>
              </a:rPr>
              <a:t>analog </a:t>
            </a:r>
            <a:r>
              <a:rPr lang="en-US">
                <a:latin typeface="FreightSansCndPro Semi" panose="02000603040000020004" pitchFamily="50" charset="0"/>
              </a:rPr>
              <a:t>and </a:t>
            </a:r>
            <a:r>
              <a:rPr lang="en-US" smtClean="0">
                <a:latin typeface="FreightSansCndPro Semi" panose="02000603040000020004" pitchFamily="50" charset="0"/>
              </a:rPr>
              <a:t>digital techniques </a:t>
            </a:r>
            <a:r>
              <a:rPr lang="en-US">
                <a:latin typeface="FreightSansCndPro Semi" panose="02000603040000020004" pitchFamily="50" charset="0"/>
              </a:rPr>
              <a:t>and </a:t>
            </a:r>
            <a:r>
              <a:rPr lang="en-US" smtClean="0">
                <a:latin typeface="FreightSansCndPro Semi" panose="02000603040000020004" pitchFamily="50" charset="0"/>
              </a:rPr>
              <a:t>processes</a:t>
            </a:r>
            <a:endParaRPr lang="en-US">
              <a:latin typeface="FreightSansCndPro Semi" panose="02000603040000020004" pitchFamily="50" charset="0"/>
            </a:endParaRP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sz="2500"/>
              <a:t>Transcending the juxtaposition of computer technology and </a:t>
            </a:r>
            <a:r>
              <a:rPr lang="en-US" sz="2500" smtClean="0"/>
              <a:t>fabrics.</a:t>
            </a:r>
            <a:endParaRPr lang="en-US" sz="2500"/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sz="2500"/>
              <a:t>Small-scale, undivided fabrication </a:t>
            </a:r>
            <a:r>
              <a:rPr lang="en-US" sz="2500" smtClean="0"/>
              <a:t>process.</a:t>
            </a:r>
            <a:endParaRPr lang="en-US" sz="2500"/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mtClean="0">
                <a:latin typeface="FreightSansCndPro Semi" panose="02000603040000020004" pitchFamily="50" charset="0"/>
              </a:rPr>
              <a:t>Creating highly refined objects </a:t>
            </a: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smtClean="0"/>
              <a:t>Quality, individuality, attention to detail.</a:t>
            </a: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smtClean="0"/>
              <a:t>“Handwerker Stolz” </a:t>
            </a:r>
            <a:r>
              <a:rPr lang="en-US"/>
              <a:t>– desire to do the job </a:t>
            </a:r>
            <a:r>
              <a:rPr lang="en-US" smtClean="0"/>
              <a:t>well.</a:t>
            </a: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smtClean="0"/>
              <a:t>Quality is a result of training.</a:t>
            </a:r>
            <a:endParaRPr lang="en-US"/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>
                <a:latin typeface="FreightSansCndPro Semi" panose="02000603040000020004" pitchFamily="50" charset="0"/>
              </a:rPr>
              <a:t>Creating knowledge through embodied </a:t>
            </a:r>
            <a:r>
              <a:rPr lang="en-US" smtClean="0">
                <a:latin typeface="FreightSansCndPro Semi" panose="02000603040000020004" pitchFamily="50" charset="0"/>
              </a:rPr>
              <a:t>engagment</a:t>
            </a:r>
            <a:endParaRPr lang="en-US">
              <a:latin typeface="FreightSansCndPro Semi" panose="02000603040000020004" pitchFamily="50" charset="0"/>
            </a:endParaRP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sz="2500"/>
              <a:t>Somatic engagement, meditativeness, </a:t>
            </a:r>
            <a:r>
              <a:rPr lang="en-US" sz="2500" smtClean="0"/>
              <a:t>aesthetic awareness.</a:t>
            </a:r>
            <a:endParaRPr lang="en-US" sz="2500"/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sz="2500" smtClean="0"/>
              <a:t>Reflective conversation </a:t>
            </a:r>
            <a:r>
              <a:rPr lang="en-US" sz="2500"/>
              <a:t>with the material and situation, materials interact with the maker’s artistic intelligence and shape </a:t>
            </a:r>
            <a:r>
              <a:rPr lang="en-US" sz="2500" smtClean="0"/>
              <a:t>ideas.</a:t>
            </a:r>
            <a:endParaRPr lang="en-US" sz="2500"/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sz="2500"/>
              <a:t>Tacit knowledge of the material, obtained through </a:t>
            </a:r>
            <a:r>
              <a:rPr lang="en-US" sz="2500" smtClean="0"/>
              <a:t>practice. </a:t>
            </a:r>
            <a:r>
              <a:rPr lang="en-US" sz="2500"/>
              <a:t>Materials and skill are the vocabulary of the crafting process.</a:t>
            </a: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39" t="-259" r="42583" b="9709"/>
          <a:stretch/>
        </p:blipFill>
        <p:spPr>
          <a:xfrm>
            <a:off x="8629650" y="-38100"/>
            <a:ext cx="3562350" cy="68961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9545452" y="4255985"/>
            <a:ext cx="562758" cy="562758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874331" y="2018144"/>
            <a:ext cx="546925" cy="5469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966200" y="365125"/>
            <a:ext cx="759691" cy="759691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62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The </a:t>
            </a:r>
            <a:r>
              <a:rPr lang="en-US" smtClean="0"/>
              <a:t>process </a:t>
            </a:r>
            <a:r>
              <a:rPr lang="en-US"/>
              <a:t>of </a:t>
            </a:r>
            <a:r>
              <a:rPr lang="en-US" smtClean="0"/>
              <a:t>crafting, according to R</a:t>
            </a:r>
            <a:r>
              <a:rPr lang="en-US"/>
              <a:t>. </a:t>
            </a:r>
            <a:r>
              <a:rPr lang="en-US" smtClean="0"/>
              <a:t>Sennett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58974"/>
            <a:ext cx="3333750" cy="4631819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5800" smtClean="0">
                <a:latin typeface="FreightSansCndPro Semi" panose="02000603040000020004" pitchFamily="50" charset="0"/>
              </a:rPr>
              <a:t>1. Localization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3800" smtClean="0">
                <a:latin typeface="FreightSans Pro Semibold" panose="02000603040000020004" pitchFamily="50" charset="0"/>
              </a:rPr>
              <a:t>Identify </a:t>
            </a:r>
            <a:r>
              <a:rPr lang="en-US" sz="3800">
                <a:latin typeface="FreightSans Pro Semibold" panose="02000603040000020004" pitchFamily="50" charset="0"/>
              </a:rPr>
              <a:t>where something </a:t>
            </a:r>
            <a:r>
              <a:rPr lang="en-US" sz="3800" smtClean="0">
                <a:latin typeface="FreightSans Pro Semibold" panose="02000603040000020004" pitchFamily="50" charset="0"/>
              </a:rPr>
              <a:t>important </a:t>
            </a:r>
            <a:r>
              <a:rPr lang="en-US" sz="3800">
                <a:latin typeface="FreightSans Pro Semibold" panose="02000603040000020004" pitchFamily="50" charset="0"/>
              </a:rPr>
              <a:t>is </a:t>
            </a:r>
            <a:r>
              <a:rPr lang="en-US" sz="3800" smtClean="0">
                <a:latin typeface="FreightSans Pro Semibold" panose="02000603040000020004" pitchFamily="50" charset="0"/>
              </a:rPr>
              <a:t>happening, </a:t>
            </a:r>
            <a:r>
              <a:rPr lang="en-US" sz="3800">
                <a:latin typeface="FreightSans Pro Semibold" panose="02000603040000020004" pitchFamily="50" charset="0"/>
              </a:rPr>
              <a:t>find the </a:t>
            </a:r>
            <a:r>
              <a:rPr lang="en-US" sz="3800" smtClean="0">
                <a:latin typeface="FreightSans Pro Semibold" panose="02000603040000020004" pitchFamily="50" charset="0"/>
              </a:rPr>
              <a:t>interesting focal point.</a:t>
            </a:r>
            <a:endParaRPr lang="en-US" sz="3800">
              <a:latin typeface="FreightSans Pro Semibold" panose="02000603040000020004" pitchFamily="50" charset="0"/>
            </a:endParaRP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900" smtClean="0"/>
              <a:t>Crafter attunes </a:t>
            </a:r>
            <a:r>
              <a:rPr lang="en-US" sz="2900"/>
              <a:t>to the material, </a:t>
            </a:r>
            <a:r>
              <a:rPr lang="en-US" sz="2900" smtClean="0"/>
              <a:t>uses tacit </a:t>
            </a:r>
            <a:r>
              <a:rPr lang="en-US" sz="2900"/>
              <a:t>knowledge beyond </a:t>
            </a:r>
            <a:r>
              <a:rPr lang="en-US" sz="2900" smtClean="0"/>
              <a:t>language.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900"/>
              <a:t>Crafter continuously negotiates with the material, as opposed to planning before action.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900" smtClean="0"/>
              <a:t>Embedding the digital </a:t>
            </a:r>
            <a:r>
              <a:rPr lang="en-US" sz="2900"/>
              <a:t>in </a:t>
            </a:r>
            <a:r>
              <a:rPr lang="en-US" sz="2900" smtClean="0"/>
              <a:t>a material allows to </a:t>
            </a:r>
            <a:r>
              <a:rPr lang="en-US" sz="2900"/>
              <a:t>interfere with its properties on a structural </a:t>
            </a:r>
            <a:r>
              <a:rPr lang="en-US" sz="2900" smtClean="0"/>
              <a:t>level.</a:t>
            </a:r>
            <a:endParaRPr lang="en-US" sz="290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93460" y="1958973"/>
            <a:ext cx="3226565" cy="4631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0"/>
              </a:spcAft>
              <a:buNone/>
            </a:pPr>
            <a:r>
              <a:rPr lang="en-US" sz="3200" smtClean="0">
                <a:latin typeface="FreightSansCndPro Semi" panose="02000603040000020004" pitchFamily="50" charset="0"/>
              </a:rPr>
              <a:t>2. Questioning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2100" smtClean="0">
                <a:latin typeface="FreightSans Pro Semibold" panose="02000603040000020004" pitchFamily="50" charset="0"/>
              </a:rPr>
              <a:t>Question </a:t>
            </a:r>
            <a:r>
              <a:rPr lang="en-US" sz="2100">
                <a:latin typeface="FreightSans Pro Semibold" panose="02000603040000020004" pitchFamily="50" charset="0"/>
              </a:rPr>
              <a:t>the digital and physical </a:t>
            </a:r>
            <a:r>
              <a:rPr lang="en-US" sz="2100" smtClean="0">
                <a:latin typeface="FreightSans Pro Semibold" panose="02000603040000020004" pitchFamily="50" charset="0"/>
              </a:rPr>
              <a:t>components.</a:t>
            </a:r>
            <a:endParaRPr lang="en-US" sz="2100">
              <a:latin typeface="FreightSans Pro Semibold" panose="02000603040000020004" pitchFamily="50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US" sz="1600"/>
              <a:t>Crafter suspends a resolution in order to probe.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/>
              <a:t>Actions are constantly recalibrated </a:t>
            </a:r>
            <a:r>
              <a:rPr lang="en-US" sz="1600" smtClean="0"/>
              <a:t>based on the “answers” the material gives.</a:t>
            </a:r>
            <a:endParaRPr lang="en-US" sz="160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229600" y="1958973"/>
            <a:ext cx="3124200" cy="4631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Aft>
                <a:spcPts val="0"/>
              </a:spcAft>
              <a:buNone/>
            </a:pPr>
            <a:r>
              <a:rPr lang="en-US" sz="3200">
                <a:latin typeface="FreightSansCndPro Semi" panose="02000603040000020004" pitchFamily="50" charset="0"/>
              </a:rPr>
              <a:t>3. Opening 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2100">
                <a:latin typeface="FreightSans Pro Semibold" panose="02000603040000020004" pitchFamily="50" charset="0"/>
              </a:rPr>
              <a:t>E</a:t>
            </a:r>
            <a:r>
              <a:rPr lang="en-US" sz="2100" smtClean="0">
                <a:latin typeface="FreightSans Pro Semibold" panose="02000603040000020004" pitchFamily="50" charset="0"/>
              </a:rPr>
              <a:t>stablish </a:t>
            </a:r>
            <a:r>
              <a:rPr lang="en-US" sz="2100">
                <a:latin typeface="FreightSans Pro Semibold" panose="02000603040000020004" pitchFamily="50" charset="0"/>
              </a:rPr>
              <a:t>new and surprising </a:t>
            </a:r>
            <a:r>
              <a:rPr lang="en-US" sz="2100" smtClean="0">
                <a:latin typeface="FreightSans Pro Semibold" panose="02000603040000020004" pitchFamily="50" charset="0"/>
              </a:rPr>
              <a:t>connections.</a:t>
            </a:r>
            <a:endParaRPr lang="en-US" sz="2100">
              <a:latin typeface="FreightSans Pro Semibold" panose="02000603040000020004" pitchFamily="50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US" sz="1600"/>
              <a:t>Dare to make intuitive leaps.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/>
              <a:t>Draw on hunches, serendipity remote associations, and combine disparate part.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/>
              <a:t>Enabled by </a:t>
            </a:r>
            <a:r>
              <a:rPr lang="en-US" sz="1600" smtClean="0"/>
              <a:t>diffuse—rather than focused—attention and </a:t>
            </a:r>
            <a:r>
              <a:rPr lang="en-US" sz="1600"/>
              <a:t>awareness of the periphery.</a:t>
            </a:r>
          </a:p>
        </p:txBody>
      </p:sp>
      <p:sp>
        <p:nvSpPr>
          <p:cNvPr id="6" name="Rectangle 5"/>
          <p:cNvSpPr/>
          <p:nvPr/>
        </p:nvSpPr>
        <p:spPr>
          <a:xfrm>
            <a:off x="838201" y="263527"/>
            <a:ext cx="3755259" cy="4352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smtClean="0">
                <a:solidFill>
                  <a:schemeClr val="bg1">
                    <a:lumMod val="65000"/>
                  </a:schemeClr>
                </a:solidFill>
                <a:latin typeface="FreightText Pro Book" panose="02000603060000020004" pitchFamily="50" charset="0"/>
              </a:rPr>
              <a:t>The </a:t>
            </a:r>
            <a:r>
              <a:rPr lang="en-US" sz="2000" i="1">
                <a:solidFill>
                  <a:schemeClr val="bg1">
                    <a:lumMod val="65000"/>
                  </a:schemeClr>
                </a:solidFill>
                <a:latin typeface="FreightText Pro Book" panose="02000603060000020004" pitchFamily="50" charset="0"/>
              </a:rPr>
              <a:t>unplanned</a:t>
            </a:r>
            <a:r>
              <a:rPr lang="en-US" sz="2000">
                <a:solidFill>
                  <a:schemeClr val="bg1">
                    <a:lumMod val="65000"/>
                  </a:schemeClr>
                </a:solidFill>
                <a:latin typeface="FreightText Pro Book" panose="02000603060000020004" pitchFamily="50" charset="0"/>
              </a:rPr>
              <a:t> is the exciting </a:t>
            </a:r>
            <a:r>
              <a:rPr lang="en-US" sz="2000" smtClean="0">
                <a:solidFill>
                  <a:schemeClr val="bg1">
                    <a:lumMod val="65000"/>
                  </a:schemeClr>
                </a:solidFill>
                <a:latin typeface="FreightText Pro Book" panose="02000603060000020004" pitchFamily="50" charset="0"/>
              </a:rPr>
              <a:t>part.</a:t>
            </a:r>
            <a:endParaRPr lang="en-US" sz="2000">
              <a:solidFill>
                <a:schemeClr val="bg1">
                  <a:lumMod val="65000"/>
                </a:schemeClr>
              </a:solidFill>
              <a:latin typeface="FreightText Pro Book" panose="0200060306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39527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925457" cy="1325563"/>
          </a:xfrm>
        </p:spPr>
        <p:txBody>
          <a:bodyPr/>
          <a:lstStyle/>
          <a:p>
            <a:r>
              <a:rPr lang="en-US" sz="2400" smtClean="0">
                <a:latin typeface="FreightSansCndPro Book" panose="02000606030000020004" pitchFamily="50" charset="0"/>
              </a:rPr>
              <a:t>Example: </a:t>
            </a:r>
            <a:br>
              <a:rPr lang="en-US" sz="2400" smtClean="0">
                <a:latin typeface="FreightSansCndPro Book" panose="02000606030000020004" pitchFamily="50" charset="0"/>
              </a:rPr>
            </a:br>
            <a:r>
              <a:rPr lang="en-US" smtClean="0"/>
              <a:t>Bamboo Whisper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4149"/>
            <a:ext cx="6057900" cy="4631819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mtClean="0"/>
              <a:t>Exploring wearable technology based on organic material.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600" i="1">
                <a:solidFill>
                  <a:srgbClr val="919096"/>
                </a:solidFill>
                <a:latin typeface="FreightText Pro Book" panose="02000603060000020004" pitchFamily="50" charset="0"/>
              </a:rPr>
              <a:t>“The project found </a:t>
            </a:r>
            <a:r>
              <a:rPr lang="en-US" sz="2600" i="1" smtClean="0">
                <a:solidFill>
                  <a:srgbClr val="919096"/>
                </a:solidFill>
                <a:latin typeface="FreightText Pro Book" panose="02000603060000020004" pitchFamily="50" charset="0"/>
              </a:rPr>
              <a:t>its </a:t>
            </a:r>
            <a:r>
              <a:rPr lang="en-US" sz="2600" i="1">
                <a:solidFill>
                  <a:srgbClr val="919096"/>
                </a:solidFill>
                <a:latin typeface="FreightText Pro Book" panose="02000603060000020004" pitchFamily="50" charset="0"/>
              </a:rPr>
              <a:t>shape </a:t>
            </a:r>
            <a:r>
              <a:rPr lang="en-US" sz="2600" i="1" smtClean="0">
                <a:solidFill>
                  <a:srgbClr val="919096"/>
                </a:solidFill>
                <a:latin typeface="FreightText Pro Book" panose="02000603060000020004" pitchFamily="50" charset="0"/>
              </a:rPr>
              <a:t>through </a:t>
            </a:r>
            <a:r>
              <a:rPr lang="en-US" sz="2600" i="1">
                <a:solidFill>
                  <a:srgbClr val="919096"/>
                </a:solidFill>
                <a:latin typeface="FreightText Pro Book" panose="02000603060000020004" pitchFamily="50" charset="0"/>
              </a:rPr>
              <a:t>an unfolding </a:t>
            </a:r>
            <a:r>
              <a:rPr lang="en-US" sz="2600" i="1" smtClean="0">
                <a:solidFill>
                  <a:srgbClr val="919096"/>
                </a:solidFill>
                <a:latin typeface="FreightText Pro Book" panose="02000603060000020004" pitchFamily="50" charset="0"/>
              </a:rPr>
              <a:t>process </a:t>
            </a:r>
            <a:r>
              <a:rPr lang="en-US" sz="2600" i="1">
                <a:solidFill>
                  <a:srgbClr val="919096"/>
                </a:solidFill>
                <a:latin typeface="FreightText Pro Book" panose="02000603060000020004" pitchFamily="50" charset="0"/>
              </a:rPr>
              <a:t>of exploration of possible percussive expressions, achieved by running a vibrating motor attached to the emerging artifact during </a:t>
            </a:r>
            <a:r>
              <a:rPr lang="en-US" sz="2600" i="1" smtClean="0">
                <a:solidFill>
                  <a:srgbClr val="919096"/>
                </a:solidFill>
                <a:latin typeface="FreightText Pro Book" panose="02000603060000020004" pitchFamily="50" charset="0"/>
              </a:rPr>
              <a:t>the </a:t>
            </a:r>
            <a:r>
              <a:rPr lang="en-US" sz="2600" i="1">
                <a:solidFill>
                  <a:srgbClr val="919096"/>
                </a:solidFill>
                <a:latin typeface="FreightText Pro Book" panose="02000603060000020004" pitchFamily="50" charset="0"/>
              </a:rPr>
              <a:t>crafting  process.”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900" smtClean="0">
                <a:latin typeface="FreightSans Pro Semibold" panose="02000603040000020004" pitchFamily="50" charset="0"/>
              </a:rPr>
              <a:t>Localization: </a:t>
            </a:r>
            <a:r>
              <a:rPr lang="en-US" sz="2900"/>
              <a:t>Trying</a:t>
            </a:r>
            <a:r>
              <a:rPr lang="en-US" sz="2900" smtClean="0">
                <a:latin typeface="FreightSans Pro Semibold" panose="02000603040000020004" pitchFamily="50" charset="0"/>
              </a:rPr>
              <a:t> </a:t>
            </a:r>
            <a:r>
              <a:rPr lang="en-US" smtClean="0"/>
              <a:t>different algorithms and weave structures.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mtClean="0">
                <a:latin typeface="FreightSans Pro Semibold" panose="02000603040000020004" pitchFamily="50" charset="0"/>
              </a:rPr>
              <a:t>Questioning: </a:t>
            </a:r>
            <a:r>
              <a:rPr lang="en-US"/>
              <a:t>The most interesting effect resulted from an unintended glitch in the </a:t>
            </a:r>
            <a:r>
              <a:rPr lang="en-US" smtClean="0"/>
              <a:t>code</a:t>
            </a:r>
            <a:r>
              <a:rPr lang="en-US"/>
              <a:t> </a:t>
            </a:r>
            <a:r>
              <a:rPr lang="en-US" smtClean="0"/>
              <a:t>that made the author question the desired qualities.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900">
                <a:latin typeface="FreightSans Pro Semibold" panose="02000603040000020004" pitchFamily="50" charset="0"/>
              </a:rPr>
              <a:t>Opening: </a:t>
            </a:r>
            <a:r>
              <a:rPr lang="en-US" smtClean="0"/>
              <a:t>The glitch became the shape around which the material was shaped.</a:t>
            </a:r>
            <a:endParaRPr lang="en-US"/>
          </a:p>
        </p:txBody>
      </p:sp>
      <p:pic>
        <p:nvPicPr>
          <p:cNvPr id="1026" name="Picture 2" descr="http://frankjaer.de/wp-content/uploads/2015/03/Bamboo-Whispe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1657" y="-30479"/>
            <a:ext cx="4920343" cy="6888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14380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wabi sabi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53"/>
          <a:stretch/>
        </p:blipFill>
        <p:spPr bwMode="auto">
          <a:xfrm>
            <a:off x="0" y="-76200"/>
            <a:ext cx="12233157" cy="693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Wabi Sabi </a:t>
            </a:r>
            <a:r>
              <a:rPr lang="en-US" smtClean="0">
                <a:latin typeface="+mj-lt"/>
              </a:rPr>
              <a:t>– </a:t>
            </a:r>
            <a:r>
              <a:rPr lang="en-US" smtClean="0">
                <a:latin typeface="+mj-lt"/>
              </a:rPr>
              <a:t>nothing lasts</a:t>
            </a:r>
            <a:r>
              <a:rPr lang="en-US" smtClean="0">
                <a:latin typeface="+mj-lt"/>
              </a:rPr>
              <a:t>, </a:t>
            </a:r>
            <a:r>
              <a:rPr lang="en-US">
                <a:latin typeface="+mj-lt"/>
              </a:rPr>
              <a:t>n</a:t>
            </a:r>
            <a:r>
              <a:rPr lang="en-US" smtClean="0">
                <a:latin typeface="+mj-lt"/>
              </a:rPr>
              <a:t>othing </a:t>
            </a:r>
            <a:r>
              <a:rPr lang="en-US" smtClean="0">
                <a:latin typeface="+mj-lt"/>
              </a:rPr>
              <a:t>is </a:t>
            </a:r>
            <a:r>
              <a:rPr lang="en-US" smtClean="0">
                <a:latin typeface="+mj-lt"/>
              </a:rPr>
              <a:t/>
            </a:r>
            <a:br>
              <a:rPr lang="en-US" smtClean="0">
                <a:latin typeface="+mj-lt"/>
              </a:rPr>
            </a:br>
            <a:r>
              <a:rPr lang="en-US" smtClean="0">
                <a:latin typeface="+mj-lt"/>
              </a:rPr>
              <a:t>finished</a:t>
            </a:r>
            <a:r>
              <a:rPr lang="en-US" smtClean="0">
                <a:latin typeface="+mj-lt"/>
              </a:rPr>
              <a:t>, </a:t>
            </a:r>
            <a:r>
              <a:rPr lang="en-US" smtClean="0">
                <a:latin typeface="+mj-lt"/>
              </a:rPr>
              <a:t>nothing </a:t>
            </a:r>
            <a:r>
              <a:rPr lang="en-US" smtClean="0">
                <a:latin typeface="+mj-lt"/>
              </a:rPr>
              <a:t>is </a:t>
            </a:r>
            <a:r>
              <a:rPr lang="en-US" smtClean="0">
                <a:latin typeface="+mj-lt"/>
              </a:rPr>
              <a:t>perfect</a:t>
            </a:r>
            <a:endParaRPr 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684489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iphone 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6" r="21019"/>
          <a:stretch/>
        </p:blipFill>
        <p:spPr bwMode="auto">
          <a:xfrm>
            <a:off x="261257" y="337112"/>
            <a:ext cx="3523229" cy="6192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3598223" y="1480089"/>
            <a:ext cx="3292317" cy="3759200"/>
          </a:xfrm>
          <a:prstGeom prst="rect">
            <a:avLst/>
          </a:prstGeom>
        </p:spPr>
        <p:txBody>
          <a:bodyPr lIns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None/>
            </a:pPr>
            <a:r>
              <a:rPr lang="en-US" sz="2000" smtClean="0"/>
              <a:t>Lasting, finished, </a:t>
            </a:r>
            <a:r>
              <a:rPr lang="en-US" sz="2000" i="1" smtClean="0"/>
              <a:t>perfect. 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None/>
            </a:pPr>
            <a:r>
              <a:rPr lang="en-US" sz="2000" smtClean="0"/>
              <a:t>Mass-produced, robust.</a:t>
            </a:r>
          </a:p>
          <a:p>
            <a:pPr indent="0" algn="r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None/>
            </a:pPr>
            <a:r>
              <a:rPr lang="en-US" sz="2000"/>
              <a:t>Promise of </a:t>
            </a:r>
            <a:r>
              <a:rPr lang="en-US" sz="2000" smtClean="0"/>
              <a:t>limitlessness </a:t>
            </a:r>
            <a:r>
              <a:rPr lang="en-US" sz="2000"/>
              <a:t>and </a:t>
            </a:r>
            <a:r>
              <a:rPr lang="en-US" sz="2000" smtClean="0"/>
              <a:t>permanence, e.g. “the cloud”.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30070" y="201879"/>
            <a:ext cx="8475683" cy="1325563"/>
          </a:xfrm>
        </p:spPr>
        <p:txBody>
          <a:bodyPr>
            <a:noAutofit/>
          </a:bodyPr>
          <a:lstStyle/>
          <a:p>
            <a:pPr algn="ctr"/>
            <a:r>
              <a:rPr lang="en-US" sz="4000" smtClean="0"/>
              <a:t>The 2 Faces of Technology</a:t>
            </a:r>
            <a:endParaRPr lang="en-US" sz="400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500933" y="1480088"/>
            <a:ext cx="3730171" cy="3759201"/>
          </a:xfrm>
          <a:prstGeom prst="rect">
            <a:avLst/>
          </a:prstGeom>
        </p:spPr>
        <p:txBody>
          <a:bodyPr lIns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rPr lang="en-US" sz="2000"/>
              <a:t>B</a:t>
            </a:r>
            <a:r>
              <a:rPr lang="en-US" sz="2000" smtClean="0"/>
              <a:t>reaking</a:t>
            </a:r>
            <a:r>
              <a:rPr lang="en-US" sz="2000"/>
              <a:t>, difficult to repair, planned </a:t>
            </a:r>
            <a:r>
              <a:rPr lang="en-US" sz="2000" smtClean="0"/>
              <a:t>obsolescence.</a:t>
            </a:r>
            <a:br>
              <a:rPr lang="en-US" sz="2000" smtClean="0"/>
            </a:br>
            <a:r>
              <a:rPr lang="en-US" sz="1400">
                <a:solidFill>
                  <a:schemeClr val="bg1">
                    <a:lumMod val="75000"/>
                  </a:schemeClr>
                </a:solidFill>
              </a:rPr>
              <a:t>e.g. </a:t>
            </a:r>
            <a:r>
              <a:rPr lang="en-US" sz="1400" smtClean="0">
                <a:solidFill>
                  <a:schemeClr val="bg1">
                    <a:lumMod val="75000"/>
                  </a:schemeClr>
                </a:solidFill>
              </a:rPr>
              <a:t>disk </a:t>
            </a:r>
            <a:r>
              <a:rPr lang="en-US" sz="1400">
                <a:solidFill>
                  <a:schemeClr val="bg1">
                    <a:lumMod val="75000"/>
                  </a:schemeClr>
                </a:solidFill>
              </a:rPr>
              <a:t>space full, battery life short, buttons fall apart, files corrupted.</a:t>
            </a:r>
          </a:p>
          <a:p>
            <a:pPr indent="0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rPr lang="en-US" sz="2000"/>
              <a:t>G</a:t>
            </a:r>
            <a:r>
              <a:rPr lang="en-US" sz="2000" smtClean="0"/>
              <a:t>oing </a:t>
            </a:r>
            <a:r>
              <a:rPr lang="en-US" sz="2000"/>
              <a:t>out of fashion, constant </a:t>
            </a:r>
            <a:r>
              <a:rPr lang="en-US" sz="2000" smtClean="0"/>
              <a:t>development, </a:t>
            </a:r>
            <a:r>
              <a:rPr lang="en-US" sz="2000"/>
              <a:t>shaped by changes in socio-technological </a:t>
            </a:r>
            <a:r>
              <a:rPr lang="en-US" sz="2000" smtClean="0"/>
              <a:t>context.</a:t>
            </a:r>
            <a:br>
              <a:rPr lang="en-US" sz="2000" smtClean="0"/>
            </a:br>
            <a:r>
              <a:rPr lang="en-US" sz="1400" smtClean="0">
                <a:solidFill>
                  <a:schemeClr val="bg1">
                    <a:lumMod val="75000"/>
                  </a:schemeClr>
                </a:solidFill>
              </a:rPr>
              <a:t>e.g</a:t>
            </a:r>
            <a:r>
              <a:rPr lang="en-US" sz="140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sz="1400" smtClean="0">
                <a:solidFill>
                  <a:schemeClr val="bg1">
                    <a:lumMod val="75000"/>
                  </a:schemeClr>
                </a:solidFill>
              </a:rPr>
              <a:t>file formats and hardware no longer supported, interaction concepts being replaced.</a:t>
            </a:r>
          </a:p>
          <a:p>
            <a:pPr indent="0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rPr lang="en-US" sz="2000" smtClean="0"/>
              <a:t>Soft- </a:t>
            </a:r>
            <a:r>
              <a:rPr lang="en-US" sz="2000"/>
              <a:t>and hardware connected in a cycle of mutual </a:t>
            </a:r>
            <a:r>
              <a:rPr lang="en-US" sz="2000" smtClean="0"/>
              <a:t>obsolescense.</a:t>
            </a:r>
          </a:p>
        </p:txBody>
      </p:sp>
      <p:sp>
        <p:nvSpPr>
          <p:cNvPr id="7" name="Rectangle 6"/>
          <p:cNvSpPr/>
          <p:nvPr/>
        </p:nvSpPr>
        <p:spPr>
          <a:xfrm>
            <a:off x="4055974" y="5596973"/>
            <a:ext cx="642387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smtClean="0">
                <a:solidFill>
                  <a:srgbClr val="E71D6E"/>
                </a:solidFill>
                <a:sym typeface="Wingdings" panose="05000000000000000000" pitchFamily="2" charset="2"/>
              </a:rPr>
              <a:t> </a:t>
            </a:r>
            <a:r>
              <a:rPr lang="en-US" sz="2000" smtClean="0">
                <a:solidFill>
                  <a:srgbClr val="E71D6E"/>
                </a:solidFill>
                <a:latin typeface="FreightSans Pro Bold" panose="02000803040000020004" pitchFamily="50" charset="0"/>
                <a:sym typeface="Wingdings" panose="05000000000000000000" pitchFamily="2" charset="2"/>
              </a:rPr>
              <a:t>Wabi-Sabi, </a:t>
            </a:r>
            <a:r>
              <a:rPr lang="en-US" sz="2000" smtClean="0">
                <a:solidFill>
                  <a:srgbClr val="E71D6E"/>
                </a:solidFill>
                <a:sym typeface="Wingdings" panose="05000000000000000000" pitchFamily="2" charset="2"/>
              </a:rPr>
              <a:t>r</a:t>
            </a:r>
            <a:r>
              <a:rPr lang="en-US" sz="2000" smtClean="0">
                <a:solidFill>
                  <a:srgbClr val="E71D6E"/>
                </a:solidFill>
              </a:rPr>
              <a:t>ather than </a:t>
            </a:r>
            <a:r>
              <a:rPr lang="en-US" sz="2000">
                <a:solidFill>
                  <a:srgbClr val="E71D6E"/>
                </a:solidFill>
              </a:rPr>
              <a:t>trying to overcome </a:t>
            </a:r>
            <a:r>
              <a:rPr lang="en-US" sz="2000" smtClean="0">
                <a:solidFill>
                  <a:srgbClr val="E71D6E"/>
                </a:solidFill>
              </a:rPr>
              <a:t>imperfection and impermanence, acknowledges them </a:t>
            </a:r>
            <a:r>
              <a:rPr lang="en-US" sz="2000">
                <a:solidFill>
                  <a:srgbClr val="E71D6E"/>
                </a:solidFill>
              </a:rPr>
              <a:t>as a </a:t>
            </a:r>
            <a:r>
              <a:rPr lang="en-US" sz="2000" smtClean="0">
                <a:solidFill>
                  <a:srgbClr val="E71D6E"/>
                </a:solidFill>
              </a:rPr>
              <a:t>reality, thereby speaking </a:t>
            </a:r>
            <a:r>
              <a:rPr lang="en-US" sz="2000">
                <a:solidFill>
                  <a:srgbClr val="E71D6E"/>
                </a:solidFill>
              </a:rPr>
              <a:t>to </a:t>
            </a:r>
            <a:r>
              <a:rPr lang="en-US" sz="2000" smtClean="0">
                <a:solidFill>
                  <a:srgbClr val="E71D6E"/>
                </a:solidFill>
              </a:rPr>
              <a:t>our </a:t>
            </a:r>
            <a:r>
              <a:rPr lang="en-US" sz="2000">
                <a:solidFill>
                  <a:srgbClr val="E71D6E"/>
                </a:solidFill>
              </a:rPr>
              <a:t>desire for </a:t>
            </a:r>
            <a:r>
              <a:rPr lang="en-US" sz="2000" smtClean="0">
                <a:solidFill>
                  <a:srgbClr val="E71D6E"/>
                </a:solidFill>
              </a:rPr>
              <a:t>authenticity and honesty.</a:t>
            </a:r>
            <a:endParaRPr lang="en-US" sz="2000">
              <a:solidFill>
                <a:srgbClr val="E71D6E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267912" y="1480089"/>
            <a:ext cx="0" cy="3759200"/>
          </a:xfrm>
          <a:prstGeom prst="line">
            <a:avLst/>
          </a:prstGeom>
          <a:ln w="28575">
            <a:solidFill>
              <a:srgbClr val="DCDCDC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53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ustom 25">
      <a:majorFont>
        <a:latin typeface="FreightSans Pro Medium"/>
        <a:ea typeface=""/>
        <a:cs typeface=""/>
      </a:majorFont>
      <a:minorFont>
        <a:latin typeface="FreightSans Pro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2167</TotalTime>
  <Words>1753</Words>
  <Application>Microsoft Office PowerPoint</Application>
  <PresentationFormat>Widescreen</PresentationFormat>
  <Paragraphs>154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6" baseType="lpstr">
      <vt:lpstr>Arial</vt:lpstr>
      <vt:lpstr>Calibri</vt:lpstr>
      <vt:lpstr>FreightSans Pro Bold</vt:lpstr>
      <vt:lpstr>FreightSans Pro Book</vt:lpstr>
      <vt:lpstr>FreightSans Pro Medium</vt:lpstr>
      <vt:lpstr>FreightSans Pro Semibold</vt:lpstr>
      <vt:lpstr>FreightSansCndPro Book</vt:lpstr>
      <vt:lpstr>FreightSansCndPro Light</vt:lpstr>
      <vt:lpstr>FreightSansCndPro Med</vt:lpstr>
      <vt:lpstr>FreightSansCndPro Semi</vt:lpstr>
      <vt:lpstr>FreightText Pro Book</vt:lpstr>
      <vt:lpstr>FreightText Pro Medium</vt:lpstr>
      <vt:lpstr>Wingdings</vt:lpstr>
      <vt:lpstr>Office Theme</vt:lpstr>
      <vt:lpstr>Crafting and Imperfection  in Design and Beyond</vt:lpstr>
      <vt:lpstr>PowerPoint Presentation</vt:lpstr>
      <vt:lpstr>Crafting                             in HCI</vt:lpstr>
      <vt:lpstr>Craft-based approaches in HCI</vt:lpstr>
      <vt:lpstr>Characteristics of craft-based enquiry in HCI </vt:lpstr>
      <vt:lpstr>The process of crafting, according to R. Sennett</vt:lpstr>
      <vt:lpstr>Example:  Bamboo Whisper</vt:lpstr>
      <vt:lpstr>Wabi Sabi – nothing lasts, nothing is  finished, nothing is perfect</vt:lpstr>
      <vt:lpstr>The 2 Faces of Technology</vt:lpstr>
      <vt:lpstr>Wabi Sabi – nothing lasts, nothing is  finished, nothing is perfect</vt:lpstr>
      <vt:lpstr>3 themes of Wabi-Sabi in HCI</vt:lpstr>
      <vt:lpstr>PowerPoint Presentation</vt:lpstr>
      <vt:lpstr>Example  Ajna, the Musical Cabinet</vt:lpstr>
      <vt:lpstr>Analyzing Imperfect Big Data in the 1600s</vt:lpstr>
      <vt:lpstr>How to die in 17th century London</vt:lpstr>
      <vt:lpstr>Graunt’s “Observations”</vt:lpstr>
      <vt:lpstr>Imperfections in “The Bills”</vt:lpstr>
      <vt:lpstr>How did Graunt deal with the imperfections?</vt:lpstr>
      <vt:lpstr>Imperfect, but impactful.</vt:lpstr>
      <vt:lpstr>Discussion:  Is Data Analysis a Craft?</vt:lpstr>
      <vt:lpstr>Discussion: Wabi-Sabi in Data Analysis?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Tobias Busch</dc:creator>
  <cp:lastModifiedBy>Tobias Busch</cp:lastModifiedBy>
  <cp:revision>95</cp:revision>
  <dcterms:created xsi:type="dcterms:W3CDTF">2018-11-27T21:18:11Z</dcterms:created>
  <dcterms:modified xsi:type="dcterms:W3CDTF">2018-11-29T19:49:04Z</dcterms:modified>
</cp:coreProperties>
</file>

<file path=docProps/thumbnail.jpeg>
</file>